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5-->
<p:presentation xmlns:r="http://schemas.openxmlformats.org/officeDocument/2006/relationships" xmlns:a="http://schemas.openxmlformats.org/drawingml/2006/main" xmlns:p="http://schemas.openxmlformats.org/presentationml/2006/main" removePersonalInfoOnSave="1" embedTrueTypeFonts="1">
  <p:sldMasterIdLst>
    <p:sldMasterId id="2147483764" r:id="rId1"/>
    <p:sldMasterId id="2147483732" r:id="rId2"/>
    <p:sldMasterId id="2147483672" r:id="rId3"/>
    <p:sldMasterId id="2147483744" r:id="rId4"/>
    <p:sldMasterId id="2147483696" r:id="rId5"/>
    <p:sldMasterId id="2147483708" r:id="rId6"/>
  </p:sldMasterIdLst>
  <p:notesMasterIdLst>
    <p:notesMasterId r:id="rId7"/>
  </p:notesMasterIdLst>
  <p:sldIdLst>
    <p:sldId id="256" r:id="rId8"/>
    <p:sldId id="262" r:id="rId9"/>
    <p:sldId id="264" r:id="rId10"/>
    <p:sldId id="313" r:id="rId11"/>
    <p:sldId id="437" r:id="rId12"/>
    <p:sldId id="438" r:id="rId13"/>
    <p:sldId id="443" r:id="rId14"/>
    <p:sldId id="399" r:id="rId15"/>
    <p:sldId id="402" r:id="rId16"/>
    <p:sldId id="401" r:id="rId17"/>
    <p:sldId id="439" r:id="rId18"/>
    <p:sldId id="403" r:id="rId19"/>
    <p:sldId id="404" r:id="rId20"/>
    <p:sldId id="431" r:id="rId21"/>
    <p:sldId id="432" r:id="rId22"/>
    <p:sldId id="405" r:id="rId23"/>
    <p:sldId id="400" r:id="rId24"/>
    <p:sldId id="428" r:id="rId25"/>
    <p:sldId id="426" r:id="rId26"/>
    <p:sldId id="444" r:id="rId27"/>
    <p:sldId id="430" r:id="rId28"/>
    <p:sldId id="433" r:id="rId29"/>
    <p:sldId id="434" r:id="rId30"/>
    <p:sldId id="419" r:id="rId31"/>
    <p:sldId id="407" r:id="rId32"/>
    <p:sldId id="435" r:id="rId33"/>
    <p:sldId id="436" r:id="rId34"/>
    <p:sldId id="442" r:id="rId35"/>
    <p:sldId id="422" r:id="rId36"/>
    <p:sldId id="410" r:id="rId37"/>
    <p:sldId id="411" r:id="rId38"/>
    <p:sldId id="409" r:id="rId39"/>
    <p:sldId id="429" r:id="rId40"/>
    <p:sldId id="427" r:id="rId41"/>
    <p:sldId id="412" r:id="rId42"/>
    <p:sldId id="413" r:id="rId43"/>
    <p:sldId id="440" r:id="rId44"/>
    <p:sldId id="441" r:id="rId45"/>
    <p:sldId id="423" r:id="rId46"/>
    <p:sldId id="424" r:id="rId47"/>
    <p:sldId id="416" r:id="rId48"/>
    <p:sldId id="414" r:id="rId49"/>
    <p:sldId id="417" r:id="rId50"/>
    <p:sldId id="415" r:id="rId51"/>
    <p:sldId id="418" r:id="rId52"/>
    <p:sldId id="397" r:id="rId53"/>
    <p:sldId id="311" r:id="rId54"/>
    <p:sldId id="312" r:id="rId55"/>
  </p:sldIdLst>
  <p:sldSz cx="9144000" cy="6858000" type="screen4x3"/>
  <p:notesSz cx="7315200" cy="9601200"/>
  <p:embeddedFontLs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Open Sans" panose="020B0604020202020204" charset="0"/>
      <p:regular r:id="rId65"/>
      <p:bold r:id="rId66"/>
      <p:italic r:id="rId67"/>
      <p:boldItalic r:id="rId68"/>
    </p:embeddedFont>
    <p:embeddedFont>
      <p:font typeface="Open Sans Light" panose="020B0604020202020204" charset="0"/>
      <p:regular r:id="rId69"/>
      <p:italic r:id="rId70"/>
    </p:embeddedFont>
    <p:embeddedFont>
      <p:font typeface="Open Sans Semibold" panose="020B0604020202020204" charset="0"/>
      <p:bold r:id="rId71"/>
      <p:boldItalic r:id="rId72"/>
    </p:embeddedFont>
  </p:embeddedFontLst>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C9"/>
    <a:srgbClr val="020202"/>
    <a:srgbClr val="FFCC00"/>
    <a:srgbClr val="EA5F00"/>
    <a:srgbClr val="FFBA8B"/>
    <a:srgbClr val="FF6600"/>
    <a:srgbClr val="FFAF79"/>
    <a:srgbClr val="FFE885"/>
    <a:srgbClr val="E2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64628" autoAdjust="0"/>
  </p:normalViewPr>
  <p:slideViewPr>
    <p:cSldViewPr snapToGrid="0">
      <p:cViewPr varScale="1">
        <p:scale>
          <a:sx n="71" d="100"/>
          <a:sy n="71" d="100"/>
        </p:scale>
        <p:origin x="2310" y="6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tags" Target="tags/tag1.xml" /><Relationship Id="rId57" Type="http://schemas.openxmlformats.org/officeDocument/2006/relationships/font" Target="fonts/font1.fntdata" /><Relationship Id="rId58" Type="http://schemas.openxmlformats.org/officeDocument/2006/relationships/font" Target="fonts/font2.fntdata" /><Relationship Id="rId59" Type="http://schemas.openxmlformats.org/officeDocument/2006/relationships/font" Target="fonts/font3.fntdata" /><Relationship Id="rId6" Type="http://schemas.openxmlformats.org/officeDocument/2006/relationships/slideMaster" Target="slideMasters/slideMaster6.xml" /><Relationship Id="rId60" Type="http://schemas.openxmlformats.org/officeDocument/2006/relationships/font" Target="fonts/font4.fntdata" /><Relationship Id="rId61" Type="http://schemas.openxmlformats.org/officeDocument/2006/relationships/font" Target="fonts/font5.fntdata" /><Relationship Id="rId62" Type="http://schemas.openxmlformats.org/officeDocument/2006/relationships/font" Target="fonts/font6.fntdata" /><Relationship Id="rId63" Type="http://schemas.openxmlformats.org/officeDocument/2006/relationships/font" Target="fonts/font7.fntdata" /><Relationship Id="rId64" Type="http://schemas.openxmlformats.org/officeDocument/2006/relationships/font" Target="fonts/font8.fntdata" /><Relationship Id="rId65" Type="http://schemas.openxmlformats.org/officeDocument/2006/relationships/font" Target="fonts/font9.fntdata" /><Relationship Id="rId66" Type="http://schemas.openxmlformats.org/officeDocument/2006/relationships/font" Target="fonts/font10.fntdata" /><Relationship Id="rId67" Type="http://schemas.openxmlformats.org/officeDocument/2006/relationships/font" Target="fonts/font11.fntdata" /><Relationship Id="rId68" Type="http://schemas.openxmlformats.org/officeDocument/2006/relationships/font" Target="fonts/font12.fntdata" /><Relationship Id="rId69" Type="http://schemas.openxmlformats.org/officeDocument/2006/relationships/font" Target="fonts/font13.fntdata" /><Relationship Id="rId7" Type="http://schemas.openxmlformats.org/officeDocument/2006/relationships/notesMaster" Target="notesMasters/notesMaster1.xml" /><Relationship Id="rId70" Type="http://schemas.openxmlformats.org/officeDocument/2006/relationships/font" Target="fonts/font14.fntdata" /><Relationship Id="rId71" Type="http://schemas.openxmlformats.org/officeDocument/2006/relationships/font" Target="fonts/font15.fntdata" /><Relationship Id="rId72" Type="http://schemas.openxmlformats.org/officeDocument/2006/relationships/font" Target="fonts/font16.fntdata" /><Relationship Id="rId73" Type="http://schemas.openxmlformats.org/officeDocument/2006/relationships/presProps" Target="presProps.xml" /><Relationship Id="rId74" Type="http://schemas.openxmlformats.org/officeDocument/2006/relationships/viewProps" Target="viewProps.xml" /><Relationship Id="rId75" Type="http://schemas.openxmlformats.org/officeDocument/2006/relationships/theme" Target="theme/theme1.xml" /><Relationship Id="rId76" Type="http://schemas.openxmlformats.org/officeDocument/2006/relationships/tableStyles" Target="tableStyles.xml" /><Relationship Id="rId8" Type="http://schemas.openxmlformats.org/officeDocument/2006/relationships/slide" Target="slides/slide1.xml" /><Relationship Id="rId9" Type="http://schemas.openxmlformats.org/officeDocument/2006/relationships/slide" Target="slides/slide2.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A94356-470A-464A-BA5B-2DE8053FAE4E}" type="datetimeFigureOut">
              <a:rPr lang="en-US" smtClean="0"/>
              <a:t>3/30/2020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3C7EBA-C97F-4A0D-8374-99489D3FDC4C}" type="slidenum">
              <a:rPr lang="en-US" smtClean="0"/>
              <a:t>‹#›</a:t>
            </a:fld>
            <a:endParaRPr lang="en-US"/>
          </a:p>
        </p:txBody>
      </p:sp>
    </p:spTree>
    <p:extLst>
      <p:ext uri="{BB962C8B-B14F-4D97-AF65-F5344CB8AC3E}">
        <p14:creationId xmlns:p14="http://schemas.microsoft.com/office/powerpoint/2010/main" val="98168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53779-B637-429A-8A9A-F14B50CC01B1}" type="slidenum">
              <a:rPr lang="en-US" smtClean="0"/>
              <a:t>1</a:t>
            </a:fld>
            <a:endParaRPr lang="en-US"/>
          </a:p>
        </p:txBody>
      </p:sp>
    </p:spTree>
    <p:extLst>
      <p:ext uri="{BB962C8B-B14F-4D97-AF65-F5344CB8AC3E}">
        <p14:creationId xmlns:p14="http://schemas.microsoft.com/office/powerpoint/2010/main" val="267336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19</a:t>
            </a:fld>
            <a:endParaRPr lang="en-US"/>
          </a:p>
        </p:txBody>
      </p:sp>
    </p:spTree>
    <p:extLst>
      <p:ext uri="{BB962C8B-B14F-4D97-AF65-F5344CB8AC3E}">
        <p14:creationId xmlns:p14="http://schemas.microsoft.com/office/powerpoint/2010/main" val="330913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21</a:t>
            </a:fld>
            <a:endParaRPr lang="en-US"/>
          </a:p>
        </p:txBody>
      </p:sp>
    </p:spTree>
    <p:extLst>
      <p:ext uri="{BB962C8B-B14F-4D97-AF65-F5344CB8AC3E}">
        <p14:creationId xmlns:p14="http://schemas.microsoft.com/office/powerpoint/2010/main" val="394721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22</a:t>
            </a:fld>
            <a:endParaRPr lang="en-US"/>
          </a:p>
        </p:txBody>
      </p:sp>
    </p:spTree>
    <p:extLst>
      <p:ext uri="{BB962C8B-B14F-4D97-AF65-F5344CB8AC3E}">
        <p14:creationId xmlns:p14="http://schemas.microsoft.com/office/powerpoint/2010/main" val="180128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23</a:t>
            </a:fld>
            <a:endParaRPr lang="en-US"/>
          </a:p>
        </p:txBody>
      </p:sp>
    </p:spTree>
    <p:extLst>
      <p:ext uri="{BB962C8B-B14F-4D97-AF65-F5344CB8AC3E}">
        <p14:creationId xmlns:p14="http://schemas.microsoft.com/office/powerpoint/2010/main" val="275872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25</a:t>
            </a:fld>
            <a:endParaRPr lang="en-US"/>
          </a:p>
        </p:txBody>
      </p:sp>
    </p:spTree>
    <p:extLst>
      <p:ext uri="{BB962C8B-B14F-4D97-AF65-F5344CB8AC3E}">
        <p14:creationId xmlns:p14="http://schemas.microsoft.com/office/powerpoint/2010/main" val="351951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26</a:t>
            </a:fld>
            <a:endParaRPr lang="en-US"/>
          </a:p>
        </p:txBody>
      </p:sp>
    </p:spTree>
    <p:extLst>
      <p:ext uri="{BB962C8B-B14F-4D97-AF65-F5344CB8AC3E}">
        <p14:creationId xmlns:p14="http://schemas.microsoft.com/office/powerpoint/2010/main" val="306910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32</a:t>
            </a:fld>
            <a:endParaRPr lang="en-US"/>
          </a:p>
        </p:txBody>
      </p:sp>
    </p:spTree>
    <p:extLst>
      <p:ext uri="{BB962C8B-B14F-4D97-AF65-F5344CB8AC3E}">
        <p14:creationId xmlns:p14="http://schemas.microsoft.com/office/powerpoint/2010/main" val="16382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36</a:t>
            </a:fld>
            <a:endParaRPr lang="en-US"/>
          </a:p>
        </p:txBody>
      </p:sp>
    </p:spTree>
    <p:extLst>
      <p:ext uri="{BB962C8B-B14F-4D97-AF65-F5344CB8AC3E}">
        <p14:creationId xmlns:p14="http://schemas.microsoft.com/office/powerpoint/2010/main" val="103715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42</a:t>
            </a:fld>
            <a:endParaRPr lang="en-US"/>
          </a:p>
        </p:txBody>
      </p:sp>
    </p:spTree>
    <p:extLst>
      <p:ext uri="{BB962C8B-B14F-4D97-AF65-F5344CB8AC3E}">
        <p14:creationId xmlns:p14="http://schemas.microsoft.com/office/powerpoint/2010/main" val="406322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300"/>
          </a:p>
        </p:txBody>
      </p:sp>
      <p:sp>
        <p:nvSpPr>
          <p:cNvPr id="4" name="Slide Number Placeholder 3"/>
          <p:cNvSpPr>
            <a:spLocks noGrp="1"/>
          </p:cNvSpPr>
          <p:nvPr>
            <p:ph type="sldNum" sz="quarter" idx="5"/>
          </p:nvPr>
        </p:nvSpPr>
        <p:spPr/>
        <p:txBody>
          <a:bodyPr/>
          <a:lstStyle/>
          <a:p>
            <a:fld id="{4B3C7EBA-C97F-4A0D-8374-99489D3FDC4C}" type="slidenum">
              <a:rPr lang="en-US" smtClean="0"/>
              <a:t>5</a:t>
            </a:fld>
            <a:endParaRPr lang="en-US"/>
          </a:p>
        </p:txBody>
      </p:sp>
    </p:spTree>
    <p:extLst>
      <p:ext uri="{BB962C8B-B14F-4D97-AF65-F5344CB8AC3E}">
        <p14:creationId xmlns:p14="http://schemas.microsoft.com/office/powerpoint/2010/main" val="4169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6</a:t>
            </a:fld>
            <a:endParaRPr lang="en-US"/>
          </a:p>
        </p:txBody>
      </p:sp>
    </p:spTree>
    <p:extLst>
      <p:ext uri="{BB962C8B-B14F-4D97-AF65-F5344CB8AC3E}">
        <p14:creationId xmlns:p14="http://schemas.microsoft.com/office/powerpoint/2010/main" val="8032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9</a:t>
            </a:fld>
            <a:endParaRPr lang="en-US"/>
          </a:p>
        </p:txBody>
      </p:sp>
    </p:spTree>
    <p:extLst>
      <p:ext uri="{BB962C8B-B14F-4D97-AF65-F5344CB8AC3E}">
        <p14:creationId xmlns:p14="http://schemas.microsoft.com/office/powerpoint/2010/main" val="416310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11</a:t>
            </a:fld>
            <a:endParaRPr lang="en-US"/>
          </a:p>
        </p:txBody>
      </p:sp>
    </p:spTree>
    <p:extLst>
      <p:ext uri="{BB962C8B-B14F-4D97-AF65-F5344CB8AC3E}">
        <p14:creationId xmlns:p14="http://schemas.microsoft.com/office/powerpoint/2010/main" val="116899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13</a:t>
            </a:fld>
            <a:endParaRPr lang="en-US"/>
          </a:p>
        </p:txBody>
      </p:sp>
    </p:spTree>
    <p:extLst>
      <p:ext uri="{BB962C8B-B14F-4D97-AF65-F5344CB8AC3E}">
        <p14:creationId xmlns:p14="http://schemas.microsoft.com/office/powerpoint/2010/main" val="306683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14</a:t>
            </a:fld>
            <a:endParaRPr lang="en-US"/>
          </a:p>
        </p:txBody>
      </p:sp>
    </p:spTree>
    <p:extLst>
      <p:ext uri="{BB962C8B-B14F-4D97-AF65-F5344CB8AC3E}">
        <p14:creationId xmlns:p14="http://schemas.microsoft.com/office/powerpoint/2010/main" val="149278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15</a:t>
            </a:fld>
            <a:endParaRPr lang="en-US"/>
          </a:p>
        </p:txBody>
      </p:sp>
    </p:spTree>
    <p:extLst>
      <p:ext uri="{BB962C8B-B14F-4D97-AF65-F5344CB8AC3E}">
        <p14:creationId xmlns:p14="http://schemas.microsoft.com/office/powerpoint/2010/main" val="367012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C7EBA-C97F-4A0D-8374-99489D3FDC4C}" type="slidenum">
              <a:rPr lang="en-US" smtClean="0"/>
              <a:t>18</a:t>
            </a:fld>
            <a:endParaRPr lang="en-US"/>
          </a:p>
        </p:txBody>
      </p:sp>
    </p:spTree>
    <p:extLst>
      <p:ext uri="{BB962C8B-B14F-4D97-AF65-F5344CB8AC3E}">
        <p14:creationId xmlns:p14="http://schemas.microsoft.com/office/powerpoint/2010/main" val="84575143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4.emf"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emf" /><Relationship Id="rId3"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emf" /><Relationship Id="rId3"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emf" /><Relationship Id="rId3"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5.xml" /></Relationships>
</file>

<file path=ppt/slideLayouts/_rels/slideLayout43.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5.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6.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image" Target="../media/image4.emf" /><Relationship Id="rId2" Type="http://schemas.openxmlformats.org/officeDocument/2006/relationships/slideMaster" Target="../slideMasters/slideMaster6.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pic>
        <p:nvPicPr>
          <p:cNvPr id="9" name="Picture 8"/>
          <p:cNvPicPr>
            <a:picLocks noChangeAspect="1"/>
          </p:cNvPicPr>
          <p:nvPr userDrawn="1"/>
        </p:nvPicPr>
        <p:blipFill>
          <a:blip r:embed="rId1"/>
          <a:stretch>
            <a:fillRect/>
          </a:stretch>
        </p:blipFill>
        <p:spPr>
          <a:xfrm>
            <a:off x="6051359" y="2837532"/>
            <a:ext cx="524966" cy="1112309"/>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6141" y="6288593"/>
            <a:ext cx="1272392" cy="277805"/>
          </a:xfrm>
          <a:prstGeom prst="rect">
            <a:avLst/>
          </a:prstGeom>
        </p:spPr>
      </p:pic>
      <p:sp>
        <p:nvSpPr>
          <p:cNvPr id="11" name="Title 8"/>
          <p:cNvSpPr>
            <a:spLocks noGrp="1"/>
          </p:cNvSpPr>
          <p:nvPr>
            <p:ph type="title" hasCustomPrompt="1"/>
          </p:nvPr>
        </p:nvSpPr>
        <p:spPr>
          <a:xfrm>
            <a:off x="279027" y="2742160"/>
            <a:ext cx="5458384" cy="1354711"/>
          </a:xfrm>
          <a:prstGeom prst="rect">
            <a:avLst/>
          </a:prstGeom>
        </p:spPr>
        <p:txBody>
          <a:bodyPr/>
          <a:lstStyle>
            <a:lvl1pPr algn="r">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Header what the topic of the presentation is</a:t>
            </a:r>
          </a:p>
        </p:txBody>
      </p:sp>
      <p:sp>
        <p:nvSpPr>
          <p:cNvPr id="12" name="Text Placeholder 11"/>
          <p:cNvSpPr>
            <a:spLocks noGrp="1"/>
          </p:cNvSpPr>
          <p:nvPr>
            <p:ph type="body" sz="quarter" idx="10" hasCustomPrompt="1"/>
          </p:nvPr>
        </p:nvSpPr>
        <p:spPr>
          <a:xfrm>
            <a:off x="279027" y="4312583"/>
            <a:ext cx="5270126" cy="671513"/>
          </a:xfrm>
          <a:prstGeom prst="rect">
            <a:avLst/>
          </a:prstGeom>
        </p:spPr>
        <p:txBody>
          <a:bodyPr/>
          <a:lstStyle>
            <a:lvl1pPr marL="0" indent="0" algn="r">
              <a:buNone/>
              <a:defRPr sz="180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Subhead. Make it brief. </a:t>
            </a:r>
          </a:p>
        </p:txBody>
      </p:sp>
    </p:spTree>
    <p:extLst>
      <p:ext uri="{BB962C8B-B14F-4D97-AF65-F5344CB8AC3E}">
        <p14:creationId xmlns:p14="http://schemas.microsoft.com/office/powerpoint/2010/main" val="40108899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losing">
    <p:spTree>
      <p:nvGrpSpPr>
        <p:cNvPr id="1" name=""/>
        <p:cNvGrpSpPr/>
        <p:nvPr/>
      </p:nvGrpSpPr>
      <p:grpSpPr>
        <a:xfrm>
          <a:off x="0" y="0"/>
          <a:ext cx="0" cy="0"/>
        </a:xfrm>
      </p:grpSpPr>
      <p:sp>
        <p:nvSpPr>
          <p:cNvPr id="3" name="Title 1"/>
          <p:cNvSpPr>
            <a:spLocks noGrp="1"/>
          </p:cNvSpPr>
          <p:nvPr>
            <p:ph type="ctrTitle" hasCustomPrompt="1"/>
          </p:nvPr>
        </p:nvSpPr>
        <p:spPr>
          <a:xfrm>
            <a:off x="0" y="3251114"/>
            <a:ext cx="9144000" cy="808326"/>
          </a:xfrm>
          <a:prstGeom prst="rect">
            <a:avLst/>
          </a:prstGeom>
        </p:spPr>
        <p:txBody>
          <a:bodyPr anchor="b"/>
          <a:lstStyle>
            <a:lvl1pPr algn="ctr">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Thank You</a:t>
            </a:r>
          </a:p>
        </p:txBody>
      </p:sp>
      <p:pic>
        <p:nvPicPr>
          <p:cNvPr id="4" name="Picture 3"/>
          <p:cNvPicPr>
            <a:picLocks noChangeAspect="1"/>
          </p:cNvPicPr>
          <p:nvPr userDrawn="1"/>
        </p:nvPicPr>
        <p:blipFill>
          <a:blip r:embed="rId1"/>
          <a:stretch>
            <a:fillRect/>
          </a:stretch>
        </p:blipFill>
        <p:spPr>
          <a:xfrm>
            <a:off x="6229487" y="3429000"/>
            <a:ext cx="210788" cy="446621"/>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9476" y="6381616"/>
            <a:ext cx="1272392" cy="277805"/>
          </a:xfrm>
          <a:prstGeom prst="rect">
            <a:avLst/>
          </a:prstGeom>
        </p:spPr>
      </p:pic>
    </p:spTree>
    <p:extLst>
      <p:ext uri="{BB962C8B-B14F-4D97-AF65-F5344CB8AC3E}">
        <p14:creationId xmlns:p14="http://schemas.microsoft.com/office/powerpoint/2010/main" val="22429004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35477051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416141" y="6288593"/>
            <a:ext cx="1272392" cy="277805"/>
          </a:xfrm>
          <a:prstGeom prst="rect">
            <a:avLst/>
          </a:prstGeom>
        </p:spPr>
      </p:pic>
      <p:cxnSp>
        <p:nvCxnSpPr>
          <p:cNvPr id="8" name="Straight Connector 7"/>
          <p:cNvCxnSpPr/>
          <p:nvPr userDrawn="1"/>
        </p:nvCxnSpPr>
        <p:spPr>
          <a:xfrm>
            <a:off x="106878" y="6414013"/>
            <a:ext cx="7154883" cy="0"/>
          </a:xfrm>
          <a:prstGeom prst="line">
            <a:avLst/>
          </a:prstGeom>
          <a:ln>
            <a:gradFill flip="none" rotWithShape="1">
              <a:gsLst>
                <a:gs pos="0">
                  <a:schemeClr val="bg1"/>
                </a:gs>
                <a:gs pos="24000">
                  <a:schemeClr val="bg1">
                    <a:lumMod val="85000"/>
                  </a:schemeClr>
                </a:gs>
                <a:gs pos="49000">
                  <a:schemeClr val="bg1">
                    <a:lumMod val="6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4120" y="6329713"/>
            <a:ext cx="926109" cy="203744"/>
          </a:xfrm>
          <a:prstGeom prst="rect">
            <a:avLst/>
          </a:prstGeom>
        </p:spPr>
      </p:pic>
      <p:pic>
        <p:nvPicPr>
          <p:cNvPr id="12" name="Picture 11"/>
          <p:cNvPicPr>
            <a:picLocks noChangeAspect="1"/>
          </p:cNvPicPr>
          <p:nvPr userDrawn="1"/>
        </p:nvPicPr>
        <p:blipFill>
          <a:blip r:embed="rId3"/>
          <a:stretch>
            <a:fillRect/>
          </a:stretch>
        </p:blipFill>
        <p:spPr>
          <a:xfrm>
            <a:off x="6207527" y="2989932"/>
            <a:ext cx="524967" cy="1112309"/>
          </a:xfrm>
          <a:prstGeom prst="rect">
            <a:avLst/>
          </a:prstGeom>
        </p:spPr>
      </p:pic>
      <p:sp>
        <p:nvSpPr>
          <p:cNvPr id="13" name="Title 8"/>
          <p:cNvSpPr>
            <a:spLocks noGrp="1"/>
          </p:cNvSpPr>
          <p:nvPr>
            <p:ph type="title" hasCustomPrompt="1"/>
          </p:nvPr>
        </p:nvSpPr>
        <p:spPr>
          <a:xfrm>
            <a:off x="431427" y="2894560"/>
            <a:ext cx="5458384" cy="1354711"/>
          </a:xfrm>
          <a:prstGeom prst="rect">
            <a:avLst/>
          </a:prstGeom>
        </p:spPr>
        <p:txBody>
          <a:bodyPr/>
          <a:lstStyle>
            <a:lvl1pPr algn="r">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Header what the topic of the presentation is</a:t>
            </a:r>
          </a:p>
        </p:txBody>
      </p:sp>
      <p:sp>
        <p:nvSpPr>
          <p:cNvPr id="14" name="Text Placeholder 11"/>
          <p:cNvSpPr>
            <a:spLocks noGrp="1"/>
          </p:cNvSpPr>
          <p:nvPr>
            <p:ph type="body" sz="quarter" idx="10" hasCustomPrompt="1"/>
          </p:nvPr>
        </p:nvSpPr>
        <p:spPr>
          <a:xfrm>
            <a:off x="431427" y="4464983"/>
            <a:ext cx="5270126" cy="671513"/>
          </a:xfrm>
          <a:prstGeom prst="rect">
            <a:avLst/>
          </a:prstGeom>
        </p:spPr>
        <p:txBody>
          <a:bodyPr/>
          <a:lstStyle>
            <a:lvl1pPr marL="0" indent="0" algn="r">
              <a:buNone/>
              <a:defRPr sz="1800"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Subhead. Make it brief. </a:t>
            </a:r>
          </a:p>
        </p:txBody>
      </p:sp>
    </p:spTree>
    <p:extLst>
      <p:ext uri="{BB962C8B-B14F-4D97-AF65-F5344CB8AC3E}">
        <p14:creationId xmlns:p14="http://schemas.microsoft.com/office/powerpoint/2010/main" val="23360527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genda">
    <p:spTree>
      <p:nvGrpSpPr>
        <p:cNvPr id="1" name=""/>
        <p:cNvGrpSpPr/>
        <p:nvPr/>
      </p:nvGrpSpPr>
      <p:grpSpPr>
        <a:xfrm>
          <a:off x="0" y="0"/>
          <a:ext cx="0" cy="0"/>
        </a:xfrm>
      </p:grpSpPr>
      <p:sp>
        <p:nvSpPr>
          <p:cNvPr id="11" name="Rectangle 10"/>
          <p:cNvSpPr/>
          <p:nvPr userDrawn="1"/>
        </p:nvSpPr>
        <p:spPr>
          <a:xfrm>
            <a:off x="870697" y="1775110"/>
            <a:ext cx="7695126" cy="4174428"/>
          </a:xfrm>
          <a:prstGeom prst="rect">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8"/>
          <p:cNvSpPr>
            <a:spLocks noGrp="1"/>
          </p:cNvSpPr>
          <p:nvPr>
            <p:ph type="title" hasCustomPrompt="1"/>
          </p:nvPr>
        </p:nvSpPr>
        <p:spPr>
          <a:xfrm>
            <a:off x="1508202" y="836018"/>
            <a:ext cx="7057621" cy="594100"/>
          </a:xfrm>
          <a:prstGeom prst="rect">
            <a:avLst/>
          </a:prstGeom>
        </p:spPr>
        <p:txBody>
          <a:bodyPr/>
          <a:lstStyle>
            <a:lvl1pPr>
              <a:defRPr sz="40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Header</a:t>
            </a:r>
          </a:p>
        </p:txBody>
      </p:sp>
      <p:pic>
        <p:nvPicPr>
          <p:cNvPr id="13" name="Picture 12"/>
          <p:cNvPicPr>
            <a:picLocks noChangeAspect="1"/>
          </p:cNvPicPr>
          <p:nvPr userDrawn="1"/>
        </p:nvPicPr>
        <p:blipFill>
          <a:blip r:embed="rId1"/>
          <a:stretch>
            <a:fillRect/>
          </a:stretch>
        </p:blipFill>
        <p:spPr>
          <a:xfrm>
            <a:off x="1043083" y="836018"/>
            <a:ext cx="280392" cy="594100"/>
          </a:xfrm>
          <a:prstGeom prst="rect">
            <a:avLst/>
          </a:prstGeom>
        </p:spPr>
      </p:pic>
      <p:sp>
        <p:nvSpPr>
          <p:cNvPr id="15" name="Text Placeholder 4"/>
          <p:cNvSpPr>
            <a:spLocks noGrp="1"/>
          </p:cNvSpPr>
          <p:nvPr>
            <p:ph type="body" sz="quarter" idx="10" hasCustomPrompt="1"/>
          </p:nvPr>
        </p:nvSpPr>
        <p:spPr>
          <a:xfrm>
            <a:off x="1043083" y="2260181"/>
            <a:ext cx="7317146" cy="3579751"/>
          </a:xfrm>
          <a:prstGeom prst="rect">
            <a:avLst/>
          </a:prstGeom>
        </p:spPr>
        <p:txBody>
          <a:bodyPr/>
          <a:lstStyle>
            <a:lvl1pPr marL="0" indent="0">
              <a:buFont typeface="Calibri" panose="020f0502020204030204" pitchFamily="34" charse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Keep this brief</a:t>
            </a:r>
          </a:p>
          <a:p>
            <a:pPr lvl="0"/>
            <a:r>
              <a:rPr lang="en-US"/>
              <a:t>No one likes a lot of words on slides</a:t>
            </a:r>
          </a:p>
        </p:txBody>
      </p:sp>
    </p:spTree>
    <p:extLst>
      <p:ext uri="{BB962C8B-B14F-4D97-AF65-F5344CB8AC3E}">
        <p14:creationId xmlns:p14="http://schemas.microsoft.com/office/powerpoint/2010/main" val="247573953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accent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
          <a:stretch>
            <a:fillRect/>
          </a:stretch>
        </p:blipFill>
        <p:spPr>
          <a:xfrm>
            <a:off x="628650" y="689461"/>
            <a:ext cx="328297" cy="695602"/>
          </a:xfrm>
          <a:prstGeom prst="rect">
            <a:avLst/>
          </a:prstGeom>
        </p:spPr>
      </p:pic>
    </p:spTree>
    <p:extLst>
      <p:ext uri="{BB962C8B-B14F-4D97-AF65-F5344CB8AC3E}">
        <p14:creationId xmlns:p14="http://schemas.microsoft.com/office/powerpoint/2010/main" val="67014029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4" name="Picture 3"/>
          <p:cNvPicPr>
            <a:picLocks noChangeAspect="1"/>
          </p:cNvPicPr>
          <p:nvPr userDrawn="1"/>
        </p:nvPicPr>
        <p:blipFill>
          <a:blip r:embed="rId1"/>
          <a:stretch>
            <a:fillRect/>
          </a:stretch>
        </p:blipFill>
        <p:spPr>
          <a:xfrm>
            <a:off x="6630645" y="3045884"/>
            <a:ext cx="328297" cy="695602"/>
          </a:xfrm>
          <a:prstGeom prst="rect">
            <a:avLst/>
          </a:prstGeom>
        </p:spPr>
      </p:pic>
      <p:sp>
        <p:nvSpPr>
          <p:cNvPr id="5" name="Rectangle 4"/>
          <p:cNvSpPr/>
          <p:nvPr userDrawn="1"/>
        </p:nvSpPr>
        <p:spPr>
          <a:xfrm>
            <a:off x="0" y="0"/>
            <a:ext cx="220717" cy="6858000"/>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96340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8" name="Title 1"/>
          <p:cNvSpPr>
            <a:spLocks noGrp="1"/>
          </p:cNvSpPr>
          <p:nvPr>
            <p:ph type="title"/>
          </p:nvPr>
        </p:nvSpPr>
        <p:spPr>
          <a:xfrm>
            <a:off x="4646334" y="1037430"/>
            <a:ext cx="4070154" cy="1325563"/>
          </a:xfrm>
          <a:prstGeom prst="rect">
            <a:avLst/>
          </a:prstGeom>
        </p:spPr>
        <p:txBody>
          <a:bodyPr/>
          <a:lstStyle>
            <a:lvl1pPr>
              <a:defRPr sz="40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0" y="3414157"/>
            <a:ext cx="4222750" cy="3443844"/>
          </a:xfrm>
          <a:prstGeom prst="rect">
            <a:avLst/>
          </a:prstGeom>
        </p:spPr>
        <p:txBody>
          <a:bodyPr/>
          <a:lstStyle>
            <a:lvl1pPr marL="0" indent="0" algn="ctr">
              <a:buNone/>
              <a:defRPr sz="1800">
                <a:solidFill>
                  <a:schemeClr val="accent1"/>
                </a:solidFill>
              </a:defRPr>
            </a:lvl1pPr>
          </a:lstStyle>
          <a:p>
            <a:endParaRPr lang="en-US"/>
          </a:p>
          <a:p>
            <a:endParaRPr lang="en-US"/>
          </a:p>
          <a:p>
            <a:r>
              <a:rPr lang="en-US"/>
              <a:t>Click Icon to add picture here</a:t>
            </a:r>
          </a:p>
        </p:txBody>
      </p:sp>
      <p:sp>
        <p:nvSpPr>
          <p:cNvPr id="13" name="Picture Placeholder 3"/>
          <p:cNvSpPr>
            <a:spLocks noGrp="1"/>
          </p:cNvSpPr>
          <p:nvPr>
            <p:ph type="pic" sz="quarter" idx="12"/>
          </p:nvPr>
        </p:nvSpPr>
        <p:spPr>
          <a:xfrm>
            <a:off x="0" y="-1"/>
            <a:ext cx="4222750" cy="3414157"/>
          </a:xfrm>
          <a:prstGeom prst="rect">
            <a:avLst/>
          </a:prstGeom>
        </p:spPr>
        <p:txBody>
          <a:bodyPr/>
          <a:lstStyle>
            <a:lvl1pPr marL="0" indent="0" algn="ctr">
              <a:buNone/>
              <a:defRPr sz="1800">
                <a:solidFill>
                  <a:schemeClr val="accent1"/>
                </a:solidFill>
              </a:defRPr>
            </a:lvl1pPr>
          </a:lstStyle>
          <a:p>
            <a:endParaRPr lang="en-US"/>
          </a:p>
          <a:p>
            <a:endParaRPr lang="en-US"/>
          </a:p>
          <a:p>
            <a:r>
              <a:rPr lang="en-US"/>
              <a:t>Click Icon to add picture here</a:t>
            </a:r>
          </a:p>
        </p:txBody>
      </p:sp>
      <p:sp>
        <p:nvSpPr>
          <p:cNvPr id="14" name="Content Placeholder 2"/>
          <p:cNvSpPr>
            <a:spLocks noGrp="1"/>
          </p:cNvSpPr>
          <p:nvPr>
            <p:ph idx="1"/>
          </p:nvPr>
        </p:nvSpPr>
        <p:spPr>
          <a:xfrm>
            <a:off x="4646334" y="2506663"/>
            <a:ext cx="4070154" cy="3947576"/>
          </a:xfrm>
          <a:prstGeom prst="rect">
            <a:avLst/>
          </a:prstGeom>
        </p:spPr>
        <p:txBody>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7176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2335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6" name="Title 8"/>
          <p:cNvSpPr>
            <a:spLocks noGrp="1"/>
          </p:cNvSpPr>
          <p:nvPr>
            <p:ph type="title" hasCustomPrompt="1"/>
          </p:nvPr>
        </p:nvSpPr>
        <p:spPr>
          <a:xfrm>
            <a:off x="232756" y="4156363"/>
            <a:ext cx="4231178" cy="1704109"/>
          </a:xfrm>
          <a:prstGeom prst="rect">
            <a:avLst/>
          </a:prstGeom>
        </p:spPr>
        <p:txBody>
          <a:bodyPr/>
          <a:lstStyle>
            <a:lvl1pPr algn="l">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
        <p:nvSpPr>
          <p:cNvPr id="7" name="Text Placeholder 4"/>
          <p:cNvSpPr>
            <a:spLocks noGrp="1"/>
          </p:cNvSpPr>
          <p:nvPr>
            <p:ph type="body" sz="quarter" idx="10"/>
          </p:nvPr>
        </p:nvSpPr>
        <p:spPr>
          <a:xfrm>
            <a:off x="4754563" y="4156567"/>
            <a:ext cx="4148137" cy="1703387"/>
          </a:xfrm>
          <a:prstGeom prst="rect">
            <a:avLst/>
          </a:prstGeom>
        </p:spPr>
        <p:txBody>
          <a:bodyPr/>
          <a:lstStyle>
            <a:lvl1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tx1"/>
                </a:solidFill>
              </a:defRPr>
            </a:lvl1pPr>
          </a:lstStyle>
          <a:p>
            <a:endParaRPr lang="en-US"/>
          </a:p>
          <a:p>
            <a:endParaRPr lang="en-US"/>
          </a:p>
          <a:p>
            <a:r>
              <a:rPr lang="en-US"/>
              <a:t>Click Icon to add picture here</a:t>
            </a:r>
          </a:p>
        </p:txBody>
      </p:sp>
      <p:sp>
        <p:nvSpPr>
          <p:cNvPr id="9" name="Rectangle 8"/>
          <p:cNvSpPr/>
          <p:nvPr userDrawn="1"/>
        </p:nvSpPr>
        <p:spPr>
          <a:xfrm rot="5400000">
            <a:off x="4461642" y="2175643"/>
            <a:ext cx="220717" cy="9143998"/>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51514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220717" cy="6858000"/>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tx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Tree>
    <p:extLst>
      <p:ext uri="{BB962C8B-B14F-4D97-AF65-F5344CB8AC3E}">
        <p14:creationId xmlns:p14="http://schemas.microsoft.com/office/powerpoint/2010/main" val="5447554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genda">
    <p:spTree>
      <p:nvGrpSpPr>
        <p:cNvPr id="1" name=""/>
        <p:cNvGrpSpPr/>
        <p:nvPr/>
      </p:nvGrpSpPr>
      <p:grpSpPr>
        <a:xfrm>
          <a:off x="0" y="0"/>
          <a:ext cx="0" cy="0"/>
        </a:xfrm>
      </p:grpSpPr>
      <p:sp>
        <p:nvSpPr>
          <p:cNvPr id="2" name="Title 1"/>
          <p:cNvSpPr>
            <a:spLocks noGrp="1"/>
          </p:cNvSpPr>
          <p:nvPr>
            <p:ph type="title" hasCustomPrompt="1"/>
          </p:nvPr>
        </p:nvSpPr>
        <p:spPr>
          <a:xfrm>
            <a:off x="1157102" y="689460"/>
            <a:ext cx="7429500" cy="656153"/>
          </a:xfrm>
          <a:prstGeom prst="rect">
            <a:avLst/>
          </a:prstGeom>
        </p:spPr>
        <p:txBody>
          <a:bodyPr/>
          <a:lstStyle>
            <a:lvl1pPr>
              <a:defRPr sz="4000">
                <a:solidFill>
                  <a:schemeClr val="bg1"/>
                </a:solidFill>
              </a:defRPr>
            </a:lvl1pPr>
          </a:lstStyle>
          <a:p>
            <a:r>
              <a:rPr lang="en-US"/>
              <a:t>Agenda</a:t>
            </a:r>
          </a:p>
        </p:txBody>
      </p:sp>
      <p:sp>
        <p:nvSpPr>
          <p:cNvPr id="3" name="Rectangle 2"/>
          <p:cNvSpPr/>
          <p:nvPr userDrawn="1"/>
        </p:nvSpPr>
        <p:spPr>
          <a:xfrm>
            <a:off x="628650" y="1709397"/>
            <a:ext cx="7886700" cy="40382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stretch>
            <a:fillRect/>
          </a:stretch>
        </p:blipFill>
        <p:spPr>
          <a:xfrm>
            <a:off x="628650" y="689460"/>
            <a:ext cx="328296" cy="695602"/>
          </a:xfrm>
          <a:prstGeom prst="rect">
            <a:avLst/>
          </a:prstGeom>
        </p:spPr>
      </p:pic>
      <p:sp>
        <p:nvSpPr>
          <p:cNvPr id="5" name="Text Placeholder 3"/>
          <p:cNvSpPr>
            <a:spLocks noGrp="1"/>
          </p:cNvSpPr>
          <p:nvPr>
            <p:ph type="body" sz="half" idx="2" hasCustomPrompt="1"/>
          </p:nvPr>
        </p:nvSpPr>
        <p:spPr>
          <a:xfrm>
            <a:off x="1157102" y="2324595"/>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6" name="Text Placeholder 3"/>
          <p:cNvSpPr>
            <a:spLocks noGrp="1"/>
          </p:cNvSpPr>
          <p:nvPr>
            <p:ph type="body" sz="half" idx="10" hasCustomPrompt="1"/>
          </p:nvPr>
        </p:nvSpPr>
        <p:spPr>
          <a:xfrm>
            <a:off x="1157102" y="3373582"/>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7" name="Text Placeholder 3"/>
          <p:cNvSpPr>
            <a:spLocks noGrp="1"/>
          </p:cNvSpPr>
          <p:nvPr>
            <p:ph type="body" sz="half" idx="11" hasCustomPrompt="1"/>
          </p:nvPr>
        </p:nvSpPr>
        <p:spPr>
          <a:xfrm>
            <a:off x="1157102" y="4422569"/>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8" name="Text Placeholder 3"/>
          <p:cNvSpPr>
            <a:spLocks noGrp="1"/>
          </p:cNvSpPr>
          <p:nvPr>
            <p:ph type="body" sz="half" idx="12" hasCustomPrompt="1"/>
          </p:nvPr>
        </p:nvSpPr>
        <p:spPr>
          <a:xfrm>
            <a:off x="1157102" y="2688379"/>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
        <p:nvSpPr>
          <p:cNvPr id="9" name="Text Placeholder 3"/>
          <p:cNvSpPr>
            <a:spLocks noGrp="1"/>
          </p:cNvSpPr>
          <p:nvPr>
            <p:ph type="body" sz="half" idx="13" hasCustomPrompt="1"/>
          </p:nvPr>
        </p:nvSpPr>
        <p:spPr>
          <a:xfrm>
            <a:off x="1157102" y="3728263"/>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
        <p:nvSpPr>
          <p:cNvPr id="10" name="Text Placeholder 3"/>
          <p:cNvSpPr>
            <a:spLocks noGrp="1"/>
          </p:cNvSpPr>
          <p:nvPr>
            <p:ph type="body" sz="half" idx="14" hasCustomPrompt="1"/>
          </p:nvPr>
        </p:nvSpPr>
        <p:spPr>
          <a:xfrm>
            <a:off x="1157102" y="4768147"/>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Tree>
    <p:extLst>
      <p:ext uri="{BB962C8B-B14F-4D97-AF65-F5344CB8AC3E}">
        <p14:creationId xmlns:p14="http://schemas.microsoft.com/office/powerpoint/2010/main" val="314849860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rot="5400000">
            <a:off x="4461642" y="2175643"/>
            <a:ext cx="220717" cy="9143998"/>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11933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losing">
    <p:spTree>
      <p:nvGrpSpPr>
        <p:cNvPr id="1" name=""/>
        <p:cNvGrpSpPr/>
        <p:nvPr/>
      </p:nvGrpSpPr>
      <p:grpSpPr>
        <a:xfrm>
          <a:off x="0" y="0"/>
          <a:ext cx="0" cy="0"/>
        </a:xfrm>
      </p:grpSpPr>
      <p:sp>
        <p:nvSpPr>
          <p:cNvPr id="3" name="Title 1"/>
          <p:cNvSpPr>
            <a:spLocks noGrp="1"/>
          </p:cNvSpPr>
          <p:nvPr>
            <p:ph type="ctrTitle" hasCustomPrompt="1"/>
          </p:nvPr>
        </p:nvSpPr>
        <p:spPr>
          <a:xfrm>
            <a:off x="0" y="3251114"/>
            <a:ext cx="9144000" cy="808326"/>
          </a:xfrm>
          <a:prstGeom prst="rect">
            <a:avLst/>
          </a:prstGeom>
        </p:spPr>
        <p:txBody>
          <a:bodyPr anchor="b"/>
          <a:lstStyle>
            <a:lvl1pPr algn="ctr">
              <a:defRPr sz="5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Thank You</a:t>
            </a:r>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68541" y="6440993"/>
            <a:ext cx="1272392" cy="277805"/>
          </a:xfrm>
          <a:prstGeom prst="rect">
            <a:avLst/>
          </a:prstGeom>
        </p:spPr>
      </p:pic>
      <p:pic>
        <p:nvPicPr>
          <p:cNvPr id="7" name="Picture 6"/>
          <p:cNvPicPr>
            <a:picLocks noChangeAspect="1"/>
          </p:cNvPicPr>
          <p:nvPr userDrawn="1"/>
        </p:nvPicPr>
        <p:blipFill>
          <a:blip r:embed="rId2"/>
          <a:stretch>
            <a:fillRect/>
          </a:stretch>
        </p:blipFill>
        <p:spPr>
          <a:xfrm>
            <a:off x="6215009" y="3307476"/>
            <a:ext cx="328297" cy="695602"/>
          </a:xfrm>
          <a:prstGeom prst="rect">
            <a:avLst/>
          </a:prstGeom>
        </p:spPr>
      </p:pic>
      <p:cxnSp>
        <p:nvCxnSpPr>
          <p:cNvPr id="9" name="Straight Connector 8"/>
          <p:cNvCxnSpPr/>
          <p:nvPr userDrawn="1"/>
        </p:nvCxnSpPr>
        <p:spPr>
          <a:xfrm>
            <a:off x="106878" y="6414013"/>
            <a:ext cx="7154883" cy="0"/>
          </a:xfrm>
          <a:prstGeom prst="line">
            <a:avLst/>
          </a:prstGeom>
          <a:ln>
            <a:gradFill flip="none" rotWithShape="1">
              <a:gsLst>
                <a:gs pos="0">
                  <a:schemeClr val="bg1"/>
                </a:gs>
                <a:gs pos="24000">
                  <a:schemeClr val="bg1">
                    <a:lumMod val="85000"/>
                  </a:schemeClr>
                </a:gs>
                <a:gs pos="49000">
                  <a:schemeClr val="bg1">
                    <a:lumMod val="65000"/>
                  </a:schemeClr>
                </a:gs>
                <a:gs pos="100000">
                  <a:schemeClr val="bg1">
                    <a:lumMod val="95000"/>
                  </a:schemeClr>
                </a:gs>
              </a:gsLst>
              <a:lin ang="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0647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62698796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Slide_1">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9144001" cy="6863203"/>
          </a:xfrm>
          <a:prstGeom prst="rect">
            <a:avLst/>
          </a:prstGeom>
        </p:spPr>
      </p:pic>
      <p:sp>
        <p:nvSpPr>
          <p:cNvPr id="14" name="Rectangle 13"/>
          <p:cNvSpPr/>
          <p:nvPr userDrawn="1"/>
        </p:nvSpPr>
        <p:spPr>
          <a:xfrm>
            <a:off x="-47162" y="-12268"/>
            <a:ext cx="9191162"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D2E17FA-9DE2-4962-AB9A-EE201A985968}" type="datetimeFigureOut">
              <a:rPr lang="en-US" smtClean="0"/>
              <a:t>3/30/2020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2F58D38-C77E-4CF0-BA79-4D8340D31B44}" type="slidenum">
              <a:rPr lang="en-US" smtClean="0"/>
              <a:t>‹#›</a:t>
            </a:fld>
            <a:endParaRPr lang="en-US"/>
          </a:p>
        </p:txBody>
      </p:sp>
      <p:sp>
        <p:nvSpPr>
          <p:cNvPr id="9" name="Rectangle 8"/>
          <p:cNvSpPr/>
          <p:nvPr userDrawn="1"/>
        </p:nvSpPr>
        <p:spPr>
          <a:xfrm>
            <a:off x="-29701" y="5029199"/>
            <a:ext cx="9188780" cy="18314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3"/>
          </p:nvPr>
        </p:nvSpPr>
        <p:spPr>
          <a:xfrm>
            <a:off x="838200" y="5257800"/>
            <a:ext cx="7677150" cy="762000"/>
          </a:xfrm>
          <a:prstGeom prst="rect">
            <a:avLst/>
          </a:prstGeom>
        </p:spPr>
        <p:txBody>
          <a:bodyP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0"/>
            <a:endParaRPr lang="en-US"/>
          </a:p>
        </p:txBody>
      </p:sp>
    </p:spTree>
    <p:extLst>
      <p:ext uri="{BB962C8B-B14F-4D97-AF65-F5344CB8AC3E}">
        <p14:creationId xmlns:p14="http://schemas.microsoft.com/office/powerpoint/2010/main" val="10056622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416141" y="6288593"/>
            <a:ext cx="1272392" cy="277805"/>
          </a:xfrm>
          <a:prstGeom prst="rect">
            <a:avLst/>
          </a:prstGeom>
        </p:spPr>
      </p:pic>
      <p:sp>
        <p:nvSpPr>
          <p:cNvPr id="11" name="Title 8"/>
          <p:cNvSpPr>
            <a:spLocks noGrp="1"/>
          </p:cNvSpPr>
          <p:nvPr>
            <p:ph type="title" hasCustomPrompt="1"/>
          </p:nvPr>
        </p:nvSpPr>
        <p:spPr>
          <a:xfrm>
            <a:off x="279027" y="2742160"/>
            <a:ext cx="5458384" cy="1354711"/>
          </a:xfrm>
          <a:prstGeom prst="rect">
            <a:avLst/>
          </a:prstGeom>
        </p:spPr>
        <p:txBody>
          <a:bodyPr/>
          <a:lstStyle>
            <a:lvl1pPr algn="r">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Header what the topic of the presentation is</a:t>
            </a:r>
          </a:p>
        </p:txBody>
      </p:sp>
      <p:pic>
        <p:nvPicPr>
          <p:cNvPr id="6" name="Picture 5"/>
          <p:cNvPicPr>
            <a:picLocks noChangeAspect="1"/>
          </p:cNvPicPr>
          <p:nvPr userDrawn="1"/>
        </p:nvPicPr>
        <p:blipFill>
          <a:blip r:embed="rId2"/>
          <a:stretch>
            <a:fillRect/>
          </a:stretch>
        </p:blipFill>
        <p:spPr>
          <a:xfrm>
            <a:off x="6055127" y="2837532"/>
            <a:ext cx="524967" cy="1112309"/>
          </a:xfrm>
          <a:prstGeom prst="rect">
            <a:avLst/>
          </a:prstGeom>
        </p:spPr>
      </p:pic>
      <p:sp>
        <p:nvSpPr>
          <p:cNvPr id="7" name="Text Placeholder 11"/>
          <p:cNvSpPr>
            <a:spLocks noGrp="1"/>
          </p:cNvSpPr>
          <p:nvPr>
            <p:ph type="body" sz="quarter" idx="10" hasCustomPrompt="1"/>
          </p:nvPr>
        </p:nvSpPr>
        <p:spPr>
          <a:xfrm>
            <a:off x="279027" y="4312583"/>
            <a:ext cx="5270126" cy="671513"/>
          </a:xfrm>
          <a:prstGeom prst="rect">
            <a:avLst/>
          </a:prstGeom>
        </p:spPr>
        <p:txBody>
          <a:bodyPr/>
          <a:lstStyle>
            <a:lvl1pPr marL="0" indent="0" algn="r">
              <a:buNone/>
              <a:defRPr sz="1800" baseline="0">
                <a:solidFill>
                  <a:srgbClr val="7BA20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Subhead. Make it brief. </a:t>
            </a:r>
          </a:p>
        </p:txBody>
      </p:sp>
    </p:spTree>
    <p:extLst>
      <p:ext uri="{BB962C8B-B14F-4D97-AF65-F5344CB8AC3E}">
        <p14:creationId xmlns:p14="http://schemas.microsoft.com/office/powerpoint/2010/main" val="235686294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genda">
    <p:spTree>
      <p:nvGrpSpPr>
        <p:cNvPr id="1" name=""/>
        <p:cNvGrpSpPr/>
        <p:nvPr/>
      </p:nvGrpSpPr>
      <p:grpSpPr>
        <a:xfrm>
          <a:off x="0" y="0"/>
          <a:ext cx="0" cy="0"/>
        </a:xfrm>
      </p:grpSpPr>
      <p:sp>
        <p:nvSpPr>
          <p:cNvPr id="2" name="Title 1"/>
          <p:cNvSpPr>
            <a:spLocks noGrp="1"/>
          </p:cNvSpPr>
          <p:nvPr>
            <p:ph type="title" hasCustomPrompt="1"/>
          </p:nvPr>
        </p:nvSpPr>
        <p:spPr>
          <a:xfrm>
            <a:off x="1157102" y="689460"/>
            <a:ext cx="7429500" cy="656153"/>
          </a:xfrm>
          <a:prstGeom prst="rect">
            <a:avLst/>
          </a:prstGeom>
        </p:spPr>
        <p:txBody>
          <a:bodyPr/>
          <a:lstStyle>
            <a:lvl1pPr>
              <a:defRPr sz="4000">
                <a:solidFill>
                  <a:schemeClr val="bg1"/>
                </a:solidFill>
              </a:defRPr>
            </a:lvl1pPr>
          </a:lstStyle>
          <a:p>
            <a:r>
              <a:rPr lang="en-US"/>
              <a:t>Agenda</a:t>
            </a:r>
          </a:p>
        </p:txBody>
      </p:sp>
      <p:sp>
        <p:nvSpPr>
          <p:cNvPr id="3" name="Rectangle 2"/>
          <p:cNvSpPr/>
          <p:nvPr userDrawn="1"/>
        </p:nvSpPr>
        <p:spPr>
          <a:xfrm>
            <a:off x="628650" y="1709397"/>
            <a:ext cx="7886700" cy="40382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stretch>
            <a:fillRect/>
          </a:stretch>
        </p:blipFill>
        <p:spPr>
          <a:xfrm>
            <a:off x="628650" y="689460"/>
            <a:ext cx="328296" cy="695602"/>
          </a:xfrm>
          <a:prstGeom prst="rect">
            <a:avLst/>
          </a:prstGeom>
        </p:spPr>
      </p:pic>
      <p:sp>
        <p:nvSpPr>
          <p:cNvPr id="5" name="Text Placeholder 3"/>
          <p:cNvSpPr>
            <a:spLocks noGrp="1"/>
          </p:cNvSpPr>
          <p:nvPr>
            <p:ph type="body" sz="half" idx="2" hasCustomPrompt="1"/>
          </p:nvPr>
        </p:nvSpPr>
        <p:spPr>
          <a:xfrm>
            <a:off x="1157102" y="2324595"/>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6" name="Text Placeholder 3"/>
          <p:cNvSpPr>
            <a:spLocks noGrp="1"/>
          </p:cNvSpPr>
          <p:nvPr>
            <p:ph type="body" sz="half" idx="10" hasCustomPrompt="1"/>
          </p:nvPr>
        </p:nvSpPr>
        <p:spPr>
          <a:xfrm>
            <a:off x="1157102" y="3373582"/>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7" name="Text Placeholder 3"/>
          <p:cNvSpPr>
            <a:spLocks noGrp="1"/>
          </p:cNvSpPr>
          <p:nvPr>
            <p:ph type="body" sz="half" idx="11" hasCustomPrompt="1"/>
          </p:nvPr>
        </p:nvSpPr>
        <p:spPr>
          <a:xfrm>
            <a:off x="1157102" y="4422569"/>
            <a:ext cx="6563861" cy="282040"/>
          </a:xfrm>
          <a:prstGeom prst="rect">
            <a:avLst/>
          </a:prstGeom>
        </p:spPr>
        <p:txBody>
          <a:bodyPr/>
          <a:lstStyle>
            <a:lvl1pPr marL="0" indent="0">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POINT</a:t>
            </a:r>
          </a:p>
        </p:txBody>
      </p:sp>
      <p:sp>
        <p:nvSpPr>
          <p:cNvPr id="8" name="Text Placeholder 3"/>
          <p:cNvSpPr>
            <a:spLocks noGrp="1"/>
          </p:cNvSpPr>
          <p:nvPr>
            <p:ph type="body" sz="half" idx="12" hasCustomPrompt="1"/>
          </p:nvPr>
        </p:nvSpPr>
        <p:spPr>
          <a:xfrm>
            <a:off x="1157102" y="2688379"/>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
        <p:nvSpPr>
          <p:cNvPr id="9" name="Text Placeholder 3"/>
          <p:cNvSpPr>
            <a:spLocks noGrp="1"/>
          </p:cNvSpPr>
          <p:nvPr>
            <p:ph type="body" sz="half" idx="13" hasCustomPrompt="1"/>
          </p:nvPr>
        </p:nvSpPr>
        <p:spPr>
          <a:xfrm>
            <a:off x="1157102" y="3728263"/>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
        <p:nvSpPr>
          <p:cNvPr id="10" name="Text Placeholder 3"/>
          <p:cNvSpPr>
            <a:spLocks noGrp="1"/>
          </p:cNvSpPr>
          <p:nvPr>
            <p:ph type="body" sz="half" idx="14" hasCustomPrompt="1"/>
          </p:nvPr>
        </p:nvSpPr>
        <p:spPr>
          <a:xfrm>
            <a:off x="1157102" y="4768147"/>
            <a:ext cx="6563861" cy="282040"/>
          </a:xfrm>
          <a:prstGeom prst="rect">
            <a:avLst/>
          </a:prstGeom>
        </p:spPr>
        <p:txBody>
          <a:bodyPr/>
          <a:lstStyle>
            <a:lvl1pPr marL="0" indent="0">
              <a:buNone/>
              <a:defRPr sz="1400" b="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brief description </a:t>
            </a:r>
          </a:p>
        </p:txBody>
      </p:sp>
    </p:spTree>
    <p:extLst>
      <p:ext uri="{BB962C8B-B14F-4D97-AF65-F5344CB8AC3E}">
        <p14:creationId xmlns:p14="http://schemas.microsoft.com/office/powerpoint/2010/main" val="416722874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bg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
          <a:stretch>
            <a:fillRect/>
          </a:stretch>
        </p:blipFill>
        <p:spPr>
          <a:xfrm>
            <a:off x="628650" y="689461"/>
            <a:ext cx="328297" cy="695602"/>
          </a:xfrm>
          <a:prstGeom prst="rect">
            <a:avLst/>
          </a:prstGeom>
        </p:spPr>
      </p:pic>
      <p:sp>
        <p:nvSpPr>
          <p:cNvPr id="6" name="Rectangle 5"/>
          <p:cNvSpPr/>
          <p:nvPr userDrawn="1"/>
        </p:nvSpPr>
        <p:spPr>
          <a:xfrm>
            <a:off x="0" y="0"/>
            <a:ext cx="220717" cy="6858000"/>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6524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4" name="Picture 3"/>
          <p:cNvPicPr>
            <a:picLocks noChangeAspect="1"/>
          </p:cNvPicPr>
          <p:nvPr userDrawn="1"/>
        </p:nvPicPr>
        <p:blipFill>
          <a:blip r:embed="rId1"/>
          <a:stretch>
            <a:fillRect/>
          </a:stretch>
        </p:blipFill>
        <p:spPr>
          <a:xfrm>
            <a:off x="6630645" y="3045884"/>
            <a:ext cx="328297" cy="695602"/>
          </a:xfrm>
          <a:prstGeom prst="rect">
            <a:avLst/>
          </a:prstGeom>
        </p:spPr>
      </p:pic>
      <p:sp>
        <p:nvSpPr>
          <p:cNvPr id="5" name="Rectangle 4"/>
          <p:cNvSpPr/>
          <p:nvPr userDrawn="1"/>
        </p:nvSpPr>
        <p:spPr>
          <a:xfrm>
            <a:off x="0" y="0"/>
            <a:ext cx="220717" cy="6858000"/>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81467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8" name="Title 1"/>
          <p:cNvSpPr>
            <a:spLocks noGrp="1"/>
          </p:cNvSpPr>
          <p:nvPr>
            <p:ph type="title"/>
          </p:nvPr>
        </p:nvSpPr>
        <p:spPr>
          <a:xfrm>
            <a:off x="4646334" y="1037430"/>
            <a:ext cx="4070154" cy="1325563"/>
          </a:xfrm>
          <a:prstGeom prst="rect">
            <a:avLst/>
          </a:prstGeom>
        </p:spPr>
        <p:txBody>
          <a:bodyPr/>
          <a:lstStyle>
            <a:lvl1pPr>
              <a:defRPr sz="40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0" y="3414157"/>
            <a:ext cx="4222750" cy="3443844"/>
          </a:xfrm>
          <a:prstGeom prst="rect">
            <a:avLst/>
          </a:prstGeom>
        </p:spPr>
        <p:txBody>
          <a:bodyPr/>
          <a:lstStyle>
            <a:lvl1pPr marL="0" indent="0" algn="ctr">
              <a:buNone/>
              <a:defRPr sz="1800">
                <a:solidFill>
                  <a:schemeClr val="bg1"/>
                </a:solidFill>
              </a:defRPr>
            </a:lvl1pPr>
          </a:lstStyle>
          <a:p>
            <a:endParaRPr lang="en-US"/>
          </a:p>
          <a:p>
            <a:endParaRPr lang="en-US"/>
          </a:p>
          <a:p>
            <a:r>
              <a:rPr lang="en-US"/>
              <a:t>Click Icon to add picture here</a:t>
            </a:r>
          </a:p>
        </p:txBody>
      </p:sp>
      <p:sp>
        <p:nvSpPr>
          <p:cNvPr id="13" name="Picture Placeholder 3"/>
          <p:cNvSpPr>
            <a:spLocks noGrp="1"/>
          </p:cNvSpPr>
          <p:nvPr>
            <p:ph type="pic" sz="quarter" idx="12"/>
          </p:nvPr>
        </p:nvSpPr>
        <p:spPr>
          <a:xfrm>
            <a:off x="0" y="-1"/>
            <a:ext cx="4222750" cy="3414157"/>
          </a:xfrm>
          <a:prstGeom prst="rect">
            <a:avLst/>
          </a:prstGeom>
        </p:spPr>
        <p:txBody>
          <a:bodyPr/>
          <a:lstStyle>
            <a:lvl1pPr marL="0" indent="0" algn="ctr">
              <a:buNone/>
              <a:defRPr sz="1800">
                <a:solidFill>
                  <a:schemeClr val="bg1"/>
                </a:solidFill>
              </a:defRPr>
            </a:lvl1pPr>
          </a:lstStyle>
          <a:p>
            <a:endParaRPr lang="en-US"/>
          </a:p>
          <a:p>
            <a:endParaRPr lang="en-US"/>
          </a:p>
          <a:p>
            <a:r>
              <a:rPr lang="en-US"/>
              <a:t>Click Icon to add picture here</a:t>
            </a:r>
          </a:p>
        </p:txBody>
      </p:sp>
      <p:sp>
        <p:nvSpPr>
          <p:cNvPr id="14" name="Content Placeholder 2"/>
          <p:cNvSpPr>
            <a:spLocks noGrp="1"/>
          </p:cNvSpPr>
          <p:nvPr>
            <p:ph idx="1"/>
          </p:nvPr>
        </p:nvSpPr>
        <p:spPr>
          <a:xfrm>
            <a:off x="4646334" y="2506663"/>
            <a:ext cx="4070154" cy="3947576"/>
          </a:xfrm>
          <a:prstGeom prst="rect">
            <a:avLst/>
          </a:prstGeom>
        </p:spPr>
        <p:txBody>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66729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1688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bg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
          <a:stretch>
            <a:fillRect/>
          </a:stretch>
        </p:blipFill>
        <p:spPr>
          <a:xfrm>
            <a:off x="628650" y="689460"/>
            <a:ext cx="328296" cy="695602"/>
          </a:xfrm>
          <a:prstGeom prst="rect">
            <a:avLst/>
          </a:prstGeom>
        </p:spPr>
      </p:pic>
    </p:spTree>
    <p:extLst>
      <p:ext uri="{BB962C8B-B14F-4D97-AF65-F5344CB8AC3E}">
        <p14:creationId xmlns:p14="http://schemas.microsoft.com/office/powerpoint/2010/main" val="274613772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6" name="Title 8"/>
          <p:cNvSpPr>
            <a:spLocks noGrp="1"/>
          </p:cNvSpPr>
          <p:nvPr>
            <p:ph type="title" hasCustomPrompt="1"/>
          </p:nvPr>
        </p:nvSpPr>
        <p:spPr>
          <a:xfrm>
            <a:off x="232756" y="4156363"/>
            <a:ext cx="4231178" cy="1704109"/>
          </a:xfrm>
          <a:prstGeom prst="rect">
            <a:avLst/>
          </a:prstGeom>
        </p:spPr>
        <p:txBody>
          <a:bodyPr/>
          <a:lstStyle>
            <a:lvl1pPr algn="l">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
        <p:nvSpPr>
          <p:cNvPr id="7" name="Text Placeholder 4"/>
          <p:cNvSpPr>
            <a:spLocks noGrp="1"/>
          </p:cNvSpPr>
          <p:nvPr>
            <p:ph type="body" sz="quarter" idx="10"/>
          </p:nvPr>
        </p:nvSpPr>
        <p:spPr>
          <a:xfrm>
            <a:off x="4754563" y="4156567"/>
            <a:ext cx="4148137" cy="1703387"/>
          </a:xfrm>
          <a:prstGeom prst="rect">
            <a:avLst/>
          </a:prstGeom>
        </p:spPr>
        <p:txBody>
          <a:bodyPr/>
          <a:lstStyle>
            <a:lvl1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bg1"/>
                </a:solidFill>
              </a:defRPr>
            </a:lvl1pPr>
          </a:lstStyle>
          <a:p>
            <a:endParaRPr lang="en-US"/>
          </a:p>
          <a:p>
            <a:endParaRPr lang="en-US"/>
          </a:p>
          <a:p>
            <a:r>
              <a:rPr lang="en-US"/>
              <a:t>Click Icon to add picture here</a:t>
            </a:r>
          </a:p>
        </p:txBody>
      </p:sp>
      <p:sp>
        <p:nvSpPr>
          <p:cNvPr id="9" name="Rectangle 8"/>
          <p:cNvSpPr/>
          <p:nvPr userDrawn="1"/>
        </p:nvSpPr>
        <p:spPr>
          <a:xfrm rot="5400000">
            <a:off x="4461642" y="2175643"/>
            <a:ext cx="220717" cy="9143998"/>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61438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bg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
        <p:nvSpPr>
          <p:cNvPr id="4" name="Rectangle 3"/>
          <p:cNvSpPr/>
          <p:nvPr userDrawn="1"/>
        </p:nvSpPr>
        <p:spPr>
          <a:xfrm rot="5400000">
            <a:off x="4461642" y="2175643"/>
            <a:ext cx="220717" cy="9143998"/>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75945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rot="5400000">
            <a:off x="4461642" y="2175643"/>
            <a:ext cx="220717" cy="9143998"/>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75144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losing">
    <p:spTree>
      <p:nvGrpSpPr>
        <p:cNvPr id="1" name=""/>
        <p:cNvGrpSpPr/>
        <p:nvPr/>
      </p:nvGrpSpPr>
      <p:grpSpPr>
        <a:xfrm>
          <a:off x="0" y="0"/>
          <a:ext cx="0" cy="0"/>
        </a:xfrm>
      </p:grpSpPr>
      <p:sp>
        <p:nvSpPr>
          <p:cNvPr id="3" name="Title 1"/>
          <p:cNvSpPr>
            <a:spLocks noGrp="1"/>
          </p:cNvSpPr>
          <p:nvPr>
            <p:ph type="ctrTitle" hasCustomPrompt="1"/>
          </p:nvPr>
        </p:nvSpPr>
        <p:spPr>
          <a:xfrm>
            <a:off x="0" y="3251114"/>
            <a:ext cx="9144000" cy="808326"/>
          </a:xfrm>
          <a:prstGeom prst="rect">
            <a:avLst/>
          </a:prstGeom>
        </p:spPr>
        <p:txBody>
          <a:bodyPr anchor="b"/>
          <a:lstStyle>
            <a:lvl1pPr algn="ctr">
              <a:defRPr sz="5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Thank You</a:t>
            </a:r>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68541" y="6440993"/>
            <a:ext cx="1272392" cy="277805"/>
          </a:xfrm>
          <a:prstGeom prst="rect">
            <a:avLst/>
          </a:prstGeom>
        </p:spPr>
      </p:pic>
      <p:sp>
        <p:nvSpPr>
          <p:cNvPr id="6" name="Rectangle 5"/>
          <p:cNvSpPr/>
          <p:nvPr userDrawn="1"/>
        </p:nvSpPr>
        <p:spPr>
          <a:xfrm>
            <a:off x="0" y="0"/>
            <a:ext cx="220717" cy="6858000"/>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6215009" y="3307476"/>
            <a:ext cx="328297" cy="695602"/>
          </a:xfrm>
          <a:prstGeom prst="rect">
            <a:avLst/>
          </a:prstGeom>
        </p:spPr>
      </p:pic>
    </p:spTree>
    <p:extLst>
      <p:ext uri="{BB962C8B-B14F-4D97-AF65-F5344CB8AC3E}">
        <p14:creationId xmlns:p14="http://schemas.microsoft.com/office/powerpoint/2010/main" val="2314704538"/>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680568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4" name="Picture 3"/>
          <p:cNvPicPr>
            <a:picLocks noChangeAspect="1"/>
          </p:cNvPicPr>
          <p:nvPr userDrawn="1"/>
        </p:nvPicPr>
        <p:blipFill>
          <a:blip r:embed="rId1"/>
          <a:stretch>
            <a:fillRect/>
          </a:stretch>
        </p:blipFill>
        <p:spPr>
          <a:xfrm>
            <a:off x="6630645" y="3045884"/>
            <a:ext cx="328297" cy="695602"/>
          </a:xfrm>
          <a:prstGeom prst="rect">
            <a:avLst/>
          </a:prstGeom>
        </p:spPr>
      </p:pic>
      <p:sp>
        <p:nvSpPr>
          <p:cNvPr id="6" name="Rectangle 5"/>
          <p:cNvSpPr/>
          <p:nvPr userDrawn="1"/>
        </p:nvSpPr>
        <p:spPr>
          <a:xfrm>
            <a:off x="0" y="0"/>
            <a:ext cx="2207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333683"/>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tx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
          <a:stretch>
            <a:fillRect/>
          </a:stretch>
        </p:blipFill>
        <p:spPr>
          <a:xfrm>
            <a:off x="628650" y="689461"/>
            <a:ext cx="328297" cy="695602"/>
          </a:xfrm>
          <a:prstGeom prst="rect">
            <a:avLst/>
          </a:prstGeom>
        </p:spPr>
      </p:pic>
      <p:sp>
        <p:nvSpPr>
          <p:cNvPr id="6" name="Rectangle 5"/>
          <p:cNvSpPr/>
          <p:nvPr userDrawn="1"/>
        </p:nvSpPr>
        <p:spPr>
          <a:xfrm>
            <a:off x="0" y="0"/>
            <a:ext cx="2207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67505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6" name="Rectangle 5"/>
          <p:cNvSpPr/>
          <p:nvPr userDrawn="1"/>
        </p:nvSpPr>
        <p:spPr>
          <a:xfrm>
            <a:off x="0" y="1"/>
            <a:ext cx="46463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818526" y="758360"/>
            <a:ext cx="4070154" cy="1325563"/>
          </a:xfrm>
          <a:prstGeom prst="rect">
            <a:avLst/>
          </a:prstGeom>
        </p:spPr>
        <p:txBody>
          <a:bodyPr/>
          <a:lstStyle>
            <a:lvl1pPr>
              <a:defRPr sz="40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211792" y="3509157"/>
            <a:ext cx="4222750" cy="3179619"/>
          </a:xfrm>
          <a:prstGeom prst="rect">
            <a:avLst/>
          </a:prstGeom>
        </p:spPr>
        <p:txBody>
          <a:bodyPr/>
          <a:lstStyle>
            <a:lvl1pPr marL="0" indent="0" algn="ctr">
              <a:buNone/>
              <a:defRPr sz="1800">
                <a:solidFill>
                  <a:schemeClr val="bg1"/>
                </a:solidFill>
              </a:defRPr>
            </a:lvl1pPr>
          </a:lstStyle>
          <a:p>
            <a:endParaRPr lang="en-US"/>
          </a:p>
          <a:p>
            <a:r>
              <a:rPr lang="en-US"/>
              <a:t>Click Icon to add picture here</a:t>
            </a:r>
          </a:p>
        </p:txBody>
      </p:sp>
      <p:sp>
        <p:nvSpPr>
          <p:cNvPr id="14" name="Content Placeholder 2"/>
          <p:cNvSpPr>
            <a:spLocks noGrp="1"/>
          </p:cNvSpPr>
          <p:nvPr>
            <p:ph idx="1"/>
          </p:nvPr>
        </p:nvSpPr>
        <p:spPr>
          <a:xfrm>
            <a:off x="4818526" y="2304782"/>
            <a:ext cx="4070154" cy="3947576"/>
          </a:xfrm>
          <a:prstGeom prst="rect">
            <a:avLst/>
          </a:prstGeom>
        </p:spPr>
        <p:txBody>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p:cNvSpPr>
            <a:spLocks noGrp="1"/>
          </p:cNvSpPr>
          <p:nvPr>
            <p:ph type="pic" sz="quarter" idx="12"/>
          </p:nvPr>
        </p:nvSpPr>
        <p:spPr>
          <a:xfrm>
            <a:off x="211792" y="201879"/>
            <a:ext cx="4222750" cy="3179619"/>
          </a:xfrm>
          <a:prstGeom prst="rect">
            <a:avLst/>
          </a:prstGeom>
        </p:spPr>
        <p:txBody>
          <a:bodyPr/>
          <a:lstStyle>
            <a:lvl1pPr marL="0" indent="0" algn="ctr">
              <a:buNone/>
              <a:defRPr sz="1800">
                <a:solidFill>
                  <a:schemeClr val="bg1"/>
                </a:solidFill>
              </a:defRPr>
            </a:lvl1pPr>
          </a:lstStyle>
          <a:p>
            <a:endParaRPr lang="en-US"/>
          </a:p>
          <a:p>
            <a:endParaRPr lang="en-US"/>
          </a:p>
          <a:p>
            <a:r>
              <a:rPr lang="en-US"/>
              <a:t>Click Icon to add picture here</a:t>
            </a:r>
          </a:p>
        </p:txBody>
      </p:sp>
    </p:spTree>
    <p:extLst>
      <p:ext uri="{BB962C8B-B14F-4D97-AF65-F5344CB8AC3E}">
        <p14:creationId xmlns:p14="http://schemas.microsoft.com/office/powerpoint/2010/main" val="226261521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rot="5400000">
            <a:off x="4461642" y="2175643"/>
            <a:ext cx="220717" cy="9143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48090"/>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7" name="Text Placeholder 4"/>
          <p:cNvSpPr>
            <a:spLocks noGrp="1"/>
          </p:cNvSpPr>
          <p:nvPr>
            <p:ph type="body" sz="quarter" idx="10"/>
          </p:nvPr>
        </p:nvSpPr>
        <p:spPr>
          <a:xfrm>
            <a:off x="271628" y="4957167"/>
            <a:ext cx="8611115" cy="1703387"/>
          </a:xfrm>
          <a:prstGeom prst="rect">
            <a:avLst/>
          </a:prstGeom>
        </p:spPr>
        <p:txBody>
          <a:bodyPr/>
          <a:lstStyle>
            <a:lvl1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tx1"/>
                </a:solidFill>
              </a:defRPr>
            </a:lvl1pPr>
          </a:lstStyle>
          <a:p>
            <a:endParaRPr lang="en-US"/>
          </a:p>
          <a:p>
            <a:endParaRPr lang="en-US"/>
          </a:p>
          <a:p>
            <a:r>
              <a:rPr lang="en-US"/>
              <a:t>Click Icon to add picture here</a:t>
            </a:r>
          </a:p>
        </p:txBody>
      </p:sp>
      <p:sp>
        <p:nvSpPr>
          <p:cNvPr id="9" name="Rectangle 8"/>
          <p:cNvSpPr/>
          <p:nvPr userDrawn="1"/>
        </p:nvSpPr>
        <p:spPr>
          <a:xfrm rot="5400000">
            <a:off x="4058785" y="-251956"/>
            <a:ext cx="1026434" cy="9143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p:cNvSpPr>
            <a:spLocks noGrp="1"/>
          </p:cNvSpPr>
          <p:nvPr>
            <p:ph type="title" hasCustomPrompt="1"/>
          </p:nvPr>
        </p:nvSpPr>
        <p:spPr>
          <a:xfrm>
            <a:off x="125877" y="3930733"/>
            <a:ext cx="8863743" cy="748146"/>
          </a:xfrm>
          <a:prstGeom prst="rect">
            <a:avLst/>
          </a:prstGeom>
        </p:spPr>
        <p:txBody>
          <a:bodyPr/>
          <a:lstStyle>
            <a:lvl1pPr algn="l">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Tree>
    <p:extLst>
      <p:ext uri="{BB962C8B-B14F-4D97-AF65-F5344CB8AC3E}">
        <p14:creationId xmlns:p14="http://schemas.microsoft.com/office/powerpoint/2010/main" val="345552595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8" name="Picture 7"/>
          <p:cNvPicPr>
            <a:picLocks noChangeAspect="1"/>
          </p:cNvPicPr>
          <p:nvPr userDrawn="1"/>
        </p:nvPicPr>
        <p:blipFill>
          <a:blip r:embed="rId1"/>
          <a:stretch>
            <a:fillRect/>
          </a:stretch>
        </p:blipFill>
        <p:spPr>
          <a:xfrm>
            <a:off x="6630645" y="3045884"/>
            <a:ext cx="328296" cy="695602"/>
          </a:xfrm>
          <a:prstGeom prst="rect">
            <a:avLst/>
          </a:prstGeom>
        </p:spPr>
      </p:pic>
    </p:spTree>
    <p:extLst>
      <p:ext uri="{BB962C8B-B14F-4D97-AF65-F5344CB8AC3E}">
        <p14:creationId xmlns:p14="http://schemas.microsoft.com/office/powerpoint/2010/main" val="1708801766"/>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tx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
        <p:nvSpPr>
          <p:cNvPr id="5" name="Rectangle 4"/>
          <p:cNvSpPr/>
          <p:nvPr userDrawn="1"/>
        </p:nvSpPr>
        <p:spPr>
          <a:xfrm rot="5400000">
            <a:off x="4461642" y="2175643"/>
            <a:ext cx="220717" cy="9143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90811"/>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3524084974"/>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4" name="Picture 3"/>
          <p:cNvPicPr>
            <a:picLocks noChangeAspect="1"/>
          </p:cNvPicPr>
          <p:nvPr userDrawn="1"/>
        </p:nvPicPr>
        <p:blipFill>
          <a:blip r:embed="rId1"/>
          <a:stretch>
            <a:fillRect/>
          </a:stretch>
        </p:blipFill>
        <p:spPr>
          <a:xfrm>
            <a:off x="6630645" y="3045884"/>
            <a:ext cx="328297" cy="695602"/>
          </a:xfrm>
          <a:prstGeom prst="rect">
            <a:avLst/>
          </a:prstGeom>
        </p:spPr>
      </p:pic>
      <p:sp>
        <p:nvSpPr>
          <p:cNvPr id="6" name="Rectangle 5"/>
          <p:cNvSpPr/>
          <p:nvPr userDrawn="1"/>
        </p:nvSpPr>
        <p:spPr>
          <a:xfrm>
            <a:off x="0" y="0"/>
            <a:ext cx="22071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85446"/>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tx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
          <a:stretch>
            <a:fillRect/>
          </a:stretch>
        </p:blipFill>
        <p:spPr>
          <a:xfrm>
            <a:off x="628650" y="689461"/>
            <a:ext cx="328297" cy="695602"/>
          </a:xfrm>
          <a:prstGeom prst="rect">
            <a:avLst/>
          </a:prstGeom>
        </p:spPr>
      </p:pic>
      <p:sp>
        <p:nvSpPr>
          <p:cNvPr id="6" name="Rectangle 5"/>
          <p:cNvSpPr/>
          <p:nvPr userDrawn="1"/>
        </p:nvSpPr>
        <p:spPr>
          <a:xfrm>
            <a:off x="0" y="0"/>
            <a:ext cx="22071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74866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6" name="Rectangle 5"/>
          <p:cNvSpPr/>
          <p:nvPr userDrawn="1"/>
        </p:nvSpPr>
        <p:spPr>
          <a:xfrm>
            <a:off x="0" y="1"/>
            <a:ext cx="4646334" cy="6858000"/>
          </a:xfrm>
          <a:prstGeom prst="rect">
            <a:avLst/>
          </a:prstGeom>
          <a:solidFill>
            <a:srgbClr val="1F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818526" y="758360"/>
            <a:ext cx="4070154" cy="1325563"/>
          </a:xfrm>
          <a:prstGeom prst="rect">
            <a:avLst/>
          </a:prstGeom>
        </p:spPr>
        <p:txBody>
          <a:bodyPr/>
          <a:lstStyle>
            <a:lvl1pPr>
              <a:defRPr sz="40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211792" y="3509157"/>
            <a:ext cx="4222750" cy="3179619"/>
          </a:xfrm>
          <a:prstGeom prst="rect">
            <a:avLst/>
          </a:prstGeom>
        </p:spPr>
        <p:txBody>
          <a:bodyPr/>
          <a:lstStyle>
            <a:lvl1pPr marL="0" indent="0" algn="ctr">
              <a:buNone/>
              <a:defRPr sz="1800">
                <a:solidFill>
                  <a:schemeClr val="bg1"/>
                </a:solidFill>
              </a:defRPr>
            </a:lvl1pPr>
          </a:lstStyle>
          <a:p>
            <a:endParaRPr lang="en-US"/>
          </a:p>
          <a:p>
            <a:r>
              <a:rPr lang="en-US"/>
              <a:t>Click Icon to add picture here</a:t>
            </a:r>
          </a:p>
        </p:txBody>
      </p:sp>
      <p:sp>
        <p:nvSpPr>
          <p:cNvPr id="14" name="Content Placeholder 2"/>
          <p:cNvSpPr>
            <a:spLocks noGrp="1"/>
          </p:cNvSpPr>
          <p:nvPr>
            <p:ph idx="1"/>
          </p:nvPr>
        </p:nvSpPr>
        <p:spPr>
          <a:xfrm>
            <a:off x="4818526" y="2304782"/>
            <a:ext cx="4070154" cy="3947576"/>
          </a:xfrm>
          <a:prstGeom prst="rect">
            <a:avLst/>
          </a:prstGeom>
        </p:spPr>
        <p:txBody>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p:cNvSpPr>
            <a:spLocks noGrp="1"/>
          </p:cNvSpPr>
          <p:nvPr>
            <p:ph type="pic" sz="quarter" idx="12"/>
          </p:nvPr>
        </p:nvSpPr>
        <p:spPr>
          <a:xfrm>
            <a:off x="211792" y="201879"/>
            <a:ext cx="4222750" cy="3179619"/>
          </a:xfrm>
          <a:prstGeom prst="rect">
            <a:avLst/>
          </a:prstGeom>
        </p:spPr>
        <p:txBody>
          <a:bodyPr/>
          <a:lstStyle>
            <a:lvl1pPr marL="0" indent="0" algn="ctr">
              <a:buNone/>
              <a:defRPr sz="1800">
                <a:solidFill>
                  <a:schemeClr val="bg1"/>
                </a:solidFill>
              </a:defRPr>
            </a:lvl1pPr>
          </a:lstStyle>
          <a:p>
            <a:endParaRPr lang="en-US"/>
          </a:p>
          <a:p>
            <a:endParaRPr lang="en-US"/>
          </a:p>
          <a:p>
            <a:r>
              <a:rPr lang="en-US"/>
              <a:t>Click Icon to add picture here</a:t>
            </a:r>
          </a:p>
        </p:txBody>
      </p:sp>
    </p:spTree>
    <p:extLst>
      <p:ext uri="{BB962C8B-B14F-4D97-AF65-F5344CB8AC3E}">
        <p14:creationId xmlns:p14="http://schemas.microsoft.com/office/powerpoint/2010/main" val="1226483868"/>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rot="5400000">
            <a:off x="4461642" y="2175643"/>
            <a:ext cx="220717" cy="9143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280960"/>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7" name="Text Placeholder 4"/>
          <p:cNvSpPr>
            <a:spLocks noGrp="1"/>
          </p:cNvSpPr>
          <p:nvPr>
            <p:ph type="body" sz="quarter" idx="10"/>
          </p:nvPr>
        </p:nvSpPr>
        <p:spPr>
          <a:xfrm>
            <a:off x="271628" y="4957167"/>
            <a:ext cx="8611115" cy="1703387"/>
          </a:xfrm>
          <a:prstGeom prst="rect">
            <a:avLst/>
          </a:prstGeom>
        </p:spPr>
        <p:txBody>
          <a:bodyPr/>
          <a:lstStyle>
            <a:lvl1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tx1"/>
                </a:solidFill>
              </a:defRPr>
            </a:lvl1pPr>
          </a:lstStyle>
          <a:p>
            <a:endParaRPr lang="en-US"/>
          </a:p>
          <a:p>
            <a:endParaRPr lang="en-US"/>
          </a:p>
          <a:p>
            <a:r>
              <a:rPr lang="en-US"/>
              <a:t>Click Icon to add picture here</a:t>
            </a:r>
          </a:p>
        </p:txBody>
      </p:sp>
      <p:sp>
        <p:nvSpPr>
          <p:cNvPr id="9" name="Rectangle 8"/>
          <p:cNvSpPr/>
          <p:nvPr userDrawn="1"/>
        </p:nvSpPr>
        <p:spPr>
          <a:xfrm rot="5400000">
            <a:off x="4058785" y="-251956"/>
            <a:ext cx="1026434" cy="9143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p:cNvSpPr>
            <a:spLocks noGrp="1"/>
          </p:cNvSpPr>
          <p:nvPr>
            <p:ph type="title" hasCustomPrompt="1"/>
          </p:nvPr>
        </p:nvSpPr>
        <p:spPr>
          <a:xfrm>
            <a:off x="125877" y="3930733"/>
            <a:ext cx="8863743" cy="748146"/>
          </a:xfrm>
          <a:prstGeom prst="rect">
            <a:avLst/>
          </a:prstGeom>
        </p:spPr>
        <p:txBody>
          <a:bodyPr/>
          <a:lstStyle>
            <a:lvl1pPr algn="l">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Tree>
    <p:extLst>
      <p:ext uri="{BB962C8B-B14F-4D97-AF65-F5344CB8AC3E}">
        <p14:creationId xmlns:p14="http://schemas.microsoft.com/office/powerpoint/2010/main" val="104080070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tx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
        <p:nvSpPr>
          <p:cNvPr id="5" name="Rectangle 4"/>
          <p:cNvSpPr/>
          <p:nvPr userDrawn="1"/>
        </p:nvSpPr>
        <p:spPr>
          <a:xfrm rot="5400000">
            <a:off x="4461642" y="2175643"/>
            <a:ext cx="220717" cy="9143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58896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1431495159"/>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ansition ">
    <p:spTree>
      <p:nvGrpSpPr>
        <p:cNvPr id="1" name=""/>
        <p:cNvGrpSpPr/>
        <p:nvPr/>
      </p:nvGrpSpPr>
      <p:grpSpPr>
        <a:xfrm>
          <a:off x="0" y="0"/>
          <a:ext cx="0" cy="0"/>
        </a:xfrm>
      </p:grpSpPr>
      <p:sp>
        <p:nvSpPr>
          <p:cNvPr id="7" name="Title 8"/>
          <p:cNvSpPr>
            <a:spLocks noGrp="1"/>
          </p:cNvSpPr>
          <p:nvPr>
            <p:ph type="title" hasCustomPrompt="1"/>
          </p:nvPr>
        </p:nvSpPr>
        <p:spPr>
          <a:xfrm>
            <a:off x="1110300" y="3141520"/>
            <a:ext cx="5458384" cy="504331"/>
          </a:xfrm>
          <a:prstGeom prst="rect">
            <a:avLst/>
          </a:prstGeom>
        </p:spPr>
        <p:txBody>
          <a:bodyPr/>
          <a:lstStyle>
            <a:lvl1pPr algn="r">
              <a:defRPr sz="40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Title</a:t>
            </a:r>
          </a:p>
        </p:txBody>
      </p:sp>
      <p:pic>
        <p:nvPicPr>
          <p:cNvPr id="4" name="Picture 3"/>
          <p:cNvPicPr>
            <a:picLocks noChangeAspect="1"/>
          </p:cNvPicPr>
          <p:nvPr userDrawn="1"/>
        </p:nvPicPr>
        <p:blipFill>
          <a:blip r:embed="rId1"/>
          <a:stretch>
            <a:fillRect/>
          </a:stretch>
        </p:blipFill>
        <p:spPr>
          <a:xfrm>
            <a:off x="6630645" y="3045884"/>
            <a:ext cx="328297" cy="695602"/>
          </a:xfrm>
          <a:prstGeom prst="rect">
            <a:avLst/>
          </a:prstGeom>
        </p:spPr>
      </p:pic>
      <p:sp>
        <p:nvSpPr>
          <p:cNvPr id="6" name="Rectangle 5"/>
          <p:cNvSpPr/>
          <p:nvPr userDrawn="1"/>
        </p:nvSpPr>
        <p:spPr>
          <a:xfrm>
            <a:off x="0" y="0"/>
            <a:ext cx="22071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35315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8" name="Title 1"/>
          <p:cNvSpPr>
            <a:spLocks noGrp="1"/>
          </p:cNvSpPr>
          <p:nvPr>
            <p:ph type="title"/>
          </p:nvPr>
        </p:nvSpPr>
        <p:spPr>
          <a:xfrm>
            <a:off x="4646334" y="1037430"/>
            <a:ext cx="4070154" cy="1325563"/>
          </a:xfrm>
          <a:prstGeom prst="rect">
            <a:avLst/>
          </a:prstGeom>
        </p:spPr>
        <p:txBody>
          <a:bodyPr/>
          <a:lstStyle>
            <a:lvl1pPr>
              <a:defRPr sz="4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0" y="3414157"/>
            <a:ext cx="4222750" cy="3443844"/>
          </a:xfrm>
          <a:prstGeom prst="rect">
            <a:avLst/>
          </a:prstGeom>
        </p:spPr>
        <p:txBody>
          <a:bodyPr/>
          <a:lstStyle>
            <a:lvl1pPr marL="0" indent="0" algn="ctr">
              <a:buNone/>
              <a:defRPr sz="1800"/>
            </a:lvl1pPr>
          </a:lstStyle>
          <a:p>
            <a:endParaRPr lang="en-US"/>
          </a:p>
          <a:p>
            <a:endParaRPr lang="en-US"/>
          </a:p>
          <a:p>
            <a:r>
              <a:rPr lang="en-US"/>
              <a:t>Click Icon to add picture here</a:t>
            </a:r>
          </a:p>
        </p:txBody>
      </p:sp>
      <p:sp>
        <p:nvSpPr>
          <p:cNvPr id="13" name="Picture Placeholder 3"/>
          <p:cNvSpPr>
            <a:spLocks noGrp="1"/>
          </p:cNvSpPr>
          <p:nvPr>
            <p:ph type="pic" sz="quarter" idx="12"/>
          </p:nvPr>
        </p:nvSpPr>
        <p:spPr>
          <a:xfrm>
            <a:off x="0" y="-1"/>
            <a:ext cx="4222750" cy="3414157"/>
          </a:xfrm>
          <a:prstGeom prst="rect">
            <a:avLst/>
          </a:prstGeom>
        </p:spPr>
        <p:txBody>
          <a:bodyPr/>
          <a:lstStyle>
            <a:lvl1pPr marL="0" indent="0" algn="ctr">
              <a:buNone/>
              <a:defRPr sz="1800"/>
            </a:lvl1pPr>
          </a:lstStyle>
          <a:p>
            <a:endParaRPr lang="en-US"/>
          </a:p>
          <a:p>
            <a:endParaRPr lang="en-US"/>
          </a:p>
          <a:p>
            <a:r>
              <a:rPr lang="en-US"/>
              <a:t>Click Icon to add picture here</a:t>
            </a:r>
          </a:p>
        </p:txBody>
      </p:sp>
      <p:sp>
        <p:nvSpPr>
          <p:cNvPr id="14" name="Content Placeholder 2"/>
          <p:cNvSpPr>
            <a:spLocks noGrp="1"/>
          </p:cNvSpPr>
          <p:nvPr>
            <p:ph idx="1"/>
          </p:nvPr>
        </p:nvSpPr>
        <p:spPr>
          <a:xfrm>
            <a:off x="4646334" y="2506663"/>
            <a:ext cx="4070154" cy="3947576"/>
          </a:xfrm>
          <a:prstGeom prst="rect">
            <a:avLst/>
          </a:prstGeom>
        </p:spPr>
        <p:txBody>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870101"/>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Single Content">
    <p:spTree>
      <p:nvGrpSpPr>
        <p:cNvPr id="1" name=""/>
        <p:cNvGrpSpPr/>
        <p:nvPr/>
      </p:nvGrpSpPr>
      <p:grpSpPr>
        <a:xfrm>
          <a:off x="0" y="0"/>
          <a:ext cx="0" cy="0"/>
        </a:xfrm>
      </p:grpSpPr>
      <p:sp>
        <p:nvSpPr>
          <p:cNvPr id="2" name="Title 1"/>
          <p:cNvSpPr>
            <a:spLocks noGrp="1"/>
          </p:cNvSpPr>
          <p:nvPr>
            <p:ph type="title"/>
          </p:nvPr>
        </p:nvSpPr>
        <p:spPr>
          <a:xfrm>
            <a:off x="1099450" y="752637"/>
            <a:ext cx="7415900" cy="568471"/>
          </a:xfrm>
          <a:prstGeom prst="rect">
            <a:avLst/>
          </a:prstGeom>
        </p:spPr>
        <p:txBody>
          <a:bodyPr/>
          <a:lstStyle>
            <a:lvl1pPr>
              <a:defRPr sz="4000">
                <a:solidFill>
                  <a:schemeClr val="tx1"/>
                </a:solidFill>
              </a:defRPr>
            </a:lvl1pPr>
          </a:lstStyle>
          <a:p>
            <a:r>
              <a:rPr lang="en-US"/>
              <a:t>Click to edit Master title style</a:t>
            </a:r>
          </a:p>
        </p:txBody>
      </p:sp>
      <p:sp>
        <p:nvSpPr>
          <p:cNvPr id="3" name="Content Placeholder 2"/>
          <p:cNvSpPr>
            <a:spLocks noGrp="1"/>
          </p:cNvSpPr>
          <p:nvPr>
            <p:ph idx="1"/>
          </p:nvPr>
        </p:nvSpPr>
        <p:spPr>
          <a:xfrm>
            <a:off x="1099450" y="1825625"/>
            <a:ext cx="7415900" cy="4351338"/>
          </a:xfrm>
          <a:prstGeom prst="rect">
            <a:avLst/>
          </a:prstGeo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
          <a:stretch>
            <a:fillRect/>
          </a:stretch>
        </p:blipFill>
        <p:spPr>
          <a:xfrm>
            <a:off x="628650" y="689461"/>
            <a:ext cx="328297" cy="695602"/>
          </a:xfrm>
          <a:prstGeom prst="rect">
            <a:avLst/>
          </a:prstGeom>
        </p:spPr>
      </p:pic>
      <p:sp>
        <p:nvSpPr>
          <p:cNvPr id="6" name="Rectangle 5"/>
          <p:cNvSpPr/>
          <p:nvPr userDrawn="1"/>
        </p:nvSpPr>
        <p:spPr>
          <a:xfrm>
            <a:off x="0" y="0"/>
            <a:ext cx="22071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844279"/>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6" name="Rectangle 5"/>
          <p:cNvSpPr/>
          <p:nvPr userDrawn="1"/>
        </p:nvSpPr>
        <p:spPr>
          <a:xfrm>
            <a:off x="0" y="1"/>
            <a:ext cx="464633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818526" y="758360"/>
            <a:ext cx="4070154" cy="1325563"/>
          </a:xfrm>
          <a:prstGeom prst="rect">
            <a:avLst/>
          </a:prstGeom>
        </p:spPr>
        <p:txBody>
          <a:bodyPr/>
          <a:lstStyle>
            <a:lvl1pPr>
              <a:defRPr sz="400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2" name="Picture Placeholder 3"/>
          <p:cNvSpPr>
            <a:spLocks noGrp="1"/>
          </p:cNvSpPr>
          <p:nvPr>
            <p:ph type="pic" sz="quarter" idx="11"/>
          </p:nvPr>
        </p:nvSpPr>
        <p:spPr>
          <a:xfrm>
            <a:off x="211792" y="3509157"/>
            <a:ext cx="4222750" cy="3179619"/>
          </a:xfrm>
          <a:prstGeom prst="rect">
            <a:avLst/>
          </a:prstGeom>
        </p:spPr>
        <p:txBody>
          <a:bodyPr/>
          <a:lstStyle>
            <a:lvl1pPr marL="0" indent="0" algn="ctr">
              <a:buNone/>
              <a:defRPr sz="1800">
                <a:solidFill>
                  <a:schemeClr val="bg1"/>
                </a:solidFill>
              </a:defRPr>
            </a:lvl1pPr>
          </a:lstStyle>
          <a:p>
            <a:endParaRPr lang="en-US"/>
          </a:p>
          <a:p>
            <a:r>
              <a:rPr lang="en-US"/>
              <a:t>Click Icon to add picture here</a:t>
            </a:r>
          </a:p>
        </p:txBody>
      </p:sp>
      <p:sp>
        <p:nvSpPr>
          <p:cNvPr id="14" name="Content Placeholder 2"/>
          <p:cNvSpPr>
            <a:spLocks noGrp="1"/>
          </p:cNvSpPr>
          <p:nvPr>
            <p:ph idx="1"/>
          </p:nvPr>
        </p:nvSpPr>
        <p:spPr>
          <a:xfrm>
            <a:off x="4818526" y="2304782"/>
            <a:ext cx="4070154" cy="3947576"/>
          </a:xfrm>
          <a:prstGeom prst="rect">
            <a:avLst/>
          </a:prstGeom>
        </p:spPr>
        <p:txBody>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p:cNvSpPr>
            <a:spLocks noGrp="1"/>
          </p:cNvSpPr>
          <p:nvPr>
            <p:ph type="pic" sz="quarter" idx="12"/>
          </p:nvPr>
        </p:nvSpPr>
        <p:spPr>
          <a:xfrm>
            <a:off x="211792" y="201879"/>
            <a:ext cx="4222750" cy="3179619"/>
          </a:xfrm>
          <a:prstGeom prst="rect">
            <a:avLst/>
          </a:prstGeom>
        </p:spPr>
        <p:txBody>
          <a:bodyPr/>
          <a:lstStyle>
            <a:lvl1pPr marL="0" indent="0" algn="ctr">
              <a:buNone/>
              <a:defRPr sz="1800">
                <a:solidFill>
                  <a:schemeClr val="bg1"/>
                </a:solidFill>
              </a:defRPr>
            </a:lvl1pPr>
          </a:lstStyle>
          <a:p>
            <a:endParaRPr lang="en-US"/>
          </a:p>
          <a:p>
            <a:endParaRPr lang="en-US"/>
          </a:p>
          <a:p>
            <a:r>
              <a:rPr lang="en-US"/>
              <a:t>Click Icon to add picture here</a:t>
            </a:r>
          </a:p>
        </p:txBody>
      </p:sp>
    </p:spTree>
    <p:extLst>
      <p:ext uri="{BB962C8B-B14F-4D97-AF65-F5344CB8AC3E}">
        <p14:creationId xmlns:p14="http://schemas.microsoft.com/office/powerpoint/2010/main" val="3463131247"/>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rot="5400000">
            <a:off x="4461642" y="2175643"/>
            <a:ext cx="220717" cy="9143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650127"/>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7" name="Text Placeholder 4"/>
          <p:cNvSpPr>
            <a:spLocks noGrp="1"/>
          </p:cNvSpPr>
          <p:nvPr>
            <p:ph type="body" sz="quarter" idx="10"/>
          </p:nvPr>
        </p:nvSpPr>
        <p:spPr>
          <a:xfrm>
            <a:off x="271628" y="4957167"/>
            <a:ext cx="8611115" cy="1703387"/>
          </a:xfrm>
          <a:prstGeom prst="rect">
            <a:avLst/>
          </a:prstGeom>
        </p:spPr>
        <p:txBody>
          <a:bodyPr/>
          <a:lstStyle>
            <a:lvl1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tx1"/>
                </a:solidFill>
              </a:defRPr>
            </a:lvl1pPr>
          </a:lstStyle>
          <a:p>
            <a:endParaRPr lang="en-US"/>
          </a:p>
          <a:p>
            <a:endParaRPr lang="en-US"/>
          </a:p>
          <a:p>
            <a:r>
              <a:rPr lang="en-US"/>
              <a:t>Click Icon to add picture here</a:t>
            </a:r>
          </a:p>
        </p:txBody>
      </p:sp>
      <p:sp>
        <p:nvSpPr>
          <p:cNvPr id="9" name="Rectangle 8"/>
          <p:cNvSpPr/>
          <p:nvPr userDrawn="1"/>
        </p:nvSpPr>
        <p:spPr>
          <a:xfrm rot="5400000">
            <a:off x="4058785" y="-251956"/>
            <a:ext cx="1026434" cy="9143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p:cNvSpPr>
            <a:spLocks noGrp="1"/>
          </p:cNvSpPr>
          <p:nvPr>
            <p:ph type="title" hasCustomPrompt="1"/>
          </p:nvPr>
        </p:nvSpPr>
        <p:spPr>
          <a:xfrm>
            <a:off x="125877" y="3930733"/>
            <a:ext cx="8863743" cy="748146"/>
          </a:xfrm>
          <a:prstGeom prst="rect">
            <a:avLst/>
          </a:prstGeom>
        </p:spPr>
        <p:txBody>
          <a:bodyPr/>
          <a:lstStyle>
            <a:lvl1pPr algn="l">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Tree>
    <p:extLst>
      <p:ext uri="{BB962C8B-B14F-4D97-AF65-F5344CB8AC3E}">
        <p14:creationId xmlns:p14="http://schemas.microsoft.com/office/powerpoint/2010/main" val="124302266"/>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tx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
        <p:nvSpPr>
          <p:cNvPr id="5" name="Rectangle 4"/>
          <p:cNvSpPr/>
          <p:nvPr userDrawn="1"/>
        </p:nvSpPr>
        <p:spPr>
          <a:xfrm rot="5400000">
            <a:off x="4461642" y="2175643"/>
            <a:ext cx="220717" cy="9143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762454"/>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178489088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a:prstGeom prst="rect">
            <a:avLst/>
          </a:prstGeom>
        </p:spPr>
        <p:txBody>
          <a:bodyPr/>
          <a:lstStyle>
            <a:lvl1pP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743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6" name="Title 8"/>
          <p:cNvSpPr>
            <a:spLocks noGrp="1"/>
          </p:cNvSpPr>
          <p:nvPr>
            <p:ph type="title" hasCustomPrompt="1"/>
          </p:nvPr>
        </p:nvSpPr>
        <p:spPr>
          <a:xfrm>
            <a:off x="232756" y="4156363"/>
            <a:ext cx="4231178" cy="1704109"/>
          </a:xfrm>
          <a:prstGeom prst="rect">
            <a:avLst/>
          </a:prstGeom>
        </p:spPr>
        <p:txBody>
          <a:bodyPr/>
          <a:lstStyle>
            <a:lvl1pPr algn="l">
              <a:defRPr sz="40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Transition Slide Brief header here</a:t>
            </a:r>
          </a:p>
        </p:txBody>
      </p:sp>
      <p:sp>
        <p:nvSpPr>
          <p:cNvPr id="7" name="Text Placeholder 4"/>
          <p:cNvSpPr>
            <a:spLocks noGrp="1"/>
          </p:cNvSpPr>
          <p:nvPr>
            <p:ph type="body" sz="quarter" idx="10"/>
          </p:nvPr>
        </p:nvSpPr>
        <p:spPr>
          <a:xfrm>
            <a:off x="4754563" y="4156567"/>
            <a:ext cx="4148137" cy="1703387"/>
          </a:xfrm>
          <a:prstGeom prst="rect">
            <a:avLst/>
          </a:prstGeom>
        </p:spPr>
        <p:txBody>
          <a:bodyPr/>
          <a:lstStyle>
            <a:lvl1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p:cNvSpPr>
            <a:spLocks noGrp="1"/>
          </p:cNvSpPr>
          <p:nvPr>
            <p:ph type="pic" sz="quarter" idx="11"/>
          </p:nvPr>
        </p:nvSpPr>
        <p:spPr>
          <a:xfrm>
            <a:off x="0" y="0"/>
            <a:ext cx="9144000" cy="3806825"/>
          </a:xfrm>
          <a:prstGeom prst="rect">
            <a:avLst/>
          </a:prstGeom>
        </p:spPr>
        <p:txBody>
          <a:bodyPr/>
          <a:lstStyle>
            <a:lvl1pPr marL="0" indent="0" algn="ctr">
              <a:buNone/>
              <a:defRPr>
                <a:solidFill>
                  <a:schemeClr val="bg1"/>
                </a:solidFill>
              </a:defRPr>
            </a:lvl1pPr>
          </a:lstStyle>
          <a:p>
            <a:endParaRPr lang="en-US"/>
          </a:p>
          <a:p>
            <a:endParaRPr lang="en-US"/>
          </a:p>
          <a:p>
            <a:r>
              <a:rPr lang="en-US"/>
              <a:t>Click Icon to add picture here</a:t>
            </a:r>
          </a:p>
        </p:txBody>
      </p:sp>
    </p:spTree>
    <p:extLst>
      <p:ext uri="{BB962C8B-B14F-4D97-AF65-F5344CB8AC3E}">
        <p14:creationId xmlns:p14="http://schemas.microsoft.com/office/powerpoint/2010/main" val="6939053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with Caption">
    <p:spTree>
      <p:nvGrpSpPr>
        <p:cNvPr id="1" name=""/>
        <p:cNvGrpSpPr/>
        <p:nvPr/>
      </p:nvGrpSpPr>
      <p:grpSpPr>
        <a:xfrm>
          <a:off x="0" y="0"/>
          <a:ext cx="0" cy="0"/>
        </a:xfrm>
      </p:grpSpPr>
      <p:sp>
        <p:nvSpPr>
          <p:cNvPr id="8" name="Title 1"/>
          <p:cNvSpPr>
            <a:spLocks noGrp="1"/>
          </p:cNvSpPr>
          <p:nvPr>
            <p:ph type="title" hasCustomPrompt="1"/>
          </p:nvPr>
        </p:nvSpPr>
        <p:spPr>
          <a:xfrm>
            <a:off x="733200" y="2300407"/>
            <a:ext cx="7677601" cy="1821473"/>
          </a:xfrm>
          <a:prstGeom prst="rect">
            <a:avLst/>
          </a:prstGeom>
        </p:spPr>
        <p:txBody>
          <a:bodyPr/>
          <a:lstStyle>
            <a:lvl1pPr>
              <a:defRPr sz="3200">
                <a:solidFill>
                  <a:schemeClr val="bg1"/>
                </a:solidFill>
              </a:defRPr>
            </a:lvl1pPr>
          </a:lstStyle>
          <a:p>
            <a:r>
              <a:rPr lang="en-US"/>
              <a:t>“Quote or major point”</a:t>
            </a:r>
          </a:p>
        </p:txBody>
      </p:sp>
      <p:sp>
        <p:nvSpPr>
          <p:cNvPr id="9" name="Text Placeholder 6"/>
          <p:cNvSpPr>
            <a:spLocks noGrp="1"/>
          </p:cNvSpPr>
          <p:nvPr>
            <p:ph type="body" sz="quarter" idx="10" hasCustomPrompt="1"/>
          </p:nvPr>
        </p:nvSpPr>
        <p:spPr>
          <a:xfrm>
            <a:off x="733591" y="4121880"/>
            <a:ext cx="7677210" cy="415925"/>
          </a:xfrm>
          <a:prstGeom prst="rect">
            <a:avLst/>
          </a:prstGeo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-Author</a:t>
            </a:r>
          </a:p>
        </p:txBody>
      </p:sp>
    </p:spTree>
    <p:extLst>
      <p:ext uri="{BB962C8B-B14F-4D97-AF65-F5344CB8AC3E}">
        <p14:creationId xmlns:p14="http://schemas.microsoft.com/office/powerpoint/2010/main" val="33192528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220503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image" Target="../media/image6.jpeg" /><Relationship Id="rId13" Type="http://schemas.openxmlformats.org/officeDocument/2006/relationships/theme" Target="../theme/theme3.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slideLayout" Target="../slideLayouts/slideLayout43.xml" /><Relationship Id="rId3" Type="http://schemas.openxmlformats.org/officeDocument/2006/relationships/slideLayout" Target="../slideLayouts/slideLayout44.xml" /><Relationship Id="rId4" Type="http://schemas.openxmlformats.org/officeDocument/2006/relationships/slideLayout" Target="../slideLayouts/slideLayout45.xml" /><Relationship Id="rId5" Type="http://schemas.openxmlformats.org/officeDocument/2006/relationships/slideLayout" Target="../slideLayouts/slideLayout46.xml" /><Relationship Id="rId6" Type="http://schemas.openxmlformats.org/officeDocument/2006/relationships/slideLayout" Target="../slideLayouts/slideLayout47.xml" /><Relationship Id="rId7" Type="http://schemas.openxmlformats.org/officeDocument/2006/relationships/slideLayout" Target="../slideLayouts/slideLayout48.xml" /><Relationship Id="rId8"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7" name="Rectangle 6"/>
          <p:cNvSpPr/>
          <p:nvPr userDrawn="1"/>
        </p:nvSpPr>
        <p:spPr>
          <a:xfrm>
            <a:off x="0" y="0"/>
            <a:ext cx="9144000" cy="6858000"/>
          </a:xfrm>
          <a:prstGeom prst="rect">
            <a:avLst/>
          </a:prstGeom>
          <a:gradFill flip="none" rotWithShape="1">
            <a:gsLst>
              <a:gs pos="56000">
                <a:srgbClr val="698A00"/>
              </a:gs>
              <a:gs pos="0">
                <a:srgbClr val="7BA2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77459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4" name="Rectangle 3"/>
          <p:cNvSpPr/>
          <p:nvPr userDrawn="1"/>
        </p:nvSpPr>
        <p:spPr>
          <a:xfrm>
            <a:off x="0" y="-11151"/>
            <a:ext cx="9144000" cy="116871"/>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741129"/>
            <a:ext cx="9144000" cy="116871"/>
          </a:xfrm>
          <a:prstGeom prst="rect">
            <a:avLst/>
          </a:prstGeom>
          <a:solidFill>
            <a:srgbClr val="7B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369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76"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4699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6" name="Rectangle 5"/>
          <p:cNvSpPr/>
          <p:nvPr userDrawn="1"/>
        </p:nvSpPr>
        <p:spPr>
          <a:xfrm>
            <a:off x="0" y="0"/>
            <a:ext cx="9144000" cy="6858000"/>
          </a:xfrm>
          <a:prstGeom prst="rect">
            <a:avLst/>
          </a:prstGeom>
          <a:solidFill>
            <a:srgbClr val="FA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p:cNvSpPr/>
          <p:nvPr userDrawn="1"/>
        </p:nvSpPr>
        <p:spPr>
          <a:xfrm>
            <a:off x="1939636" y="0"/>
            <a:ext cx="7204364" cy="6858000"/>
          </a:xfrm>
          <a:custGeom>
            <a:gdLst>
              <a:gd name="connsiteX0" fmla="*/ 3814618 w 7204364"/>
              <a:gd name="connsiteY0" fmla="*/ 3121892 h 6858000"/>
              <a:gd name="connsiteX1" fmla="*/ 7204364 w 7204364"/>
              <a:gd name="connsiteY1" fmla="*/ 0 h 6858000"/>
              <a:gd name="connsiteX2" fmla="*/ 7204364 w 7204364"/>
              <a:gd name="connsiteY2" fmla="*/ 6858000 h 6858000"/>
              <a:gd name="connsiteX3" fmla="*/ 0 w 7204364"/>
              <a:gd name="connsiteY3" fmla="*/ 6858000 h 6858000"/>
              <a:gd name="connsiteX4" fmla="*/ 3814618 w 7204364"/>
              <a:gd name="connsiteY4" fmla="*/ 3121892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04363" h="6858000">
                <a:moveTo>
                  <a:pt x="3814618" y="3121892"/>
                </a:moveTo>
                <a:lnTo>
                  <a:pt x="7204364" y="0"/>
                </a:lnTo>
                <a:lnTo>
                  <a:pt x="7204364" y="6858000"/>
                </a:lnTo>
                <a:lnTo>
                  <a:pt x="0" y="6858000"/>
                </a:lnTo>
                <a:lnTo>
                  <a:pt x="3814618" y="3121892"/>
                </a:lnTo>
                <a:close/>
              </a:path>
            </a:pathLst>
          </a:custGeom>
          <a:gradFill flip="none" rotWithShape="1">
            <a:gsLst>
              <a:gs pos="96000">
                <a:schemeClr val="bg1">
                  <a:lumMod val="95000"/>
                </a:schemeClr>
              </a:gs>
              <a:gs pos="79000">
                <a:schemeClr val="bg1">
                  <a:lumMod val="95000"/>
                </a:schemeClr>
              </a:gs>
              <a:gs pos="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2953328" y="702852"/>
            <a:ext cx="3209634" cy="9116291"/>
          </a:xfrm>
          <a:custGeom>
            <a:gdLst>
              <a:gd name="connsiteX0" fmla="*/ 1631479 w 5622799"/>
              <a:gd name="connsiteY0" fmla="*/ 9439564 h 13674437"/>
              <a:gd name="connsiteX1" fmla="*/ 5603393 w 5622799"/>
              <a:gd name="connsiteY1" fmla="*/ 0 h 13674437"/>
              <a:gd name="connsiteX2" fmla="*/ 5622799 w 5622799"/>
              <a:gd name="connsiteY2" fmla="*/ 13674437 h 13674437"/>
              <a:gd name="connsiteX3" fmla="*/ 0 w 5622799"/>
              <a:gd name="connsiteY3" fmla="*/ 13660583 h 13674437"/>
              <a:gd name="connsiteX4" fmla="*/ 1631479 w 5622799"/>
              <a:gd name="connsiteY4" fmla="*/ 9439564 h 136744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2799" h="13674437">
                <a:moveTo>
                  <a:pt x="1631479" y="9439564"/>
                </a:moveTo>
                <a:lnTo>
                  <a:pt x="5603393" y="0"/>
                </a:lnTo>
                <a:cubicBezTo>
                  <a:pt x="5609862" y="4558146"/>
                  <a:pt x="5616330" y="9116291"/>
                  <a:pt x="5622799" y="13674437"/>
                </a:cubicBezTo>
                <a:lnTo>
                  <a:pt x="0" y="13660583"/>
                </a:lnTo>
                <a:lnTo>
                  <a:pt x="1631479" y="9439564"/>
                </a:lnTo>
                <a:close/>
              </a:path>
            </a:pathLst>
          </a:custGeom>
          <a:gradFill flip="none" rotWithShape="1">
            <a:gsLst>
              <a:gs pos="100000">
                <a:schemeClr val="bg1">
                  <a:lumMod val="95000"/>
                  <a:alpha val="82000"/>
                </a:schemeClr>
              </a:gs>
              <a:gs pos="80000">
                <a:schemeClr val="bg1">
                  <a:lumMod val="95000"/>
                </a:schemeClr>
              </a:gs>
              <a:gs pos="2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066155"/>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47" r:id="rId3"/>
    <p:sldLayoutId id="2147483748" r:id="rId4"/>
    <p:sldLayoutId id="2147483749" r:id="rId5"/>
    <p:sldLayoutId id="2147483750" r:id="rId6"/>
    <p:sldLayoutId id="2147483751"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6" name="Rectangle 5"/>
          <p:cNvSpPr/>
          <p:nvPr userDrawn="1"/>
        </p:nvSpPr>
        <p:spPr>
          <a:xfrm>
            <a:off x="0" y="0"/>
            <a:ext cx="9144000" cy="6858000"/>
          </a:xfrm>
          <a:prstGeom prst="rect">
            <a:avLst/>
          </a:prstGeom>
          <a:solidFill>
            <a:srgbClr val="FA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p:cNvSpPr/>
          <p:nvPr userDrawn="1"/>
        </p:nvSpPr>
        <p:spPr>
          <a:xfrm>
            <a:off x="1939636" y="0"/>
            <a:ext cx="7204364" cy="6858000"/>
          </a:xfrm>
          <a:custGeom>
            <a:gdLst>
              <a:gd name="connsiteX0" fmla="*/ 3814618 w 7204364"/>
              <a:gd name="connsiteY0" fmla="*/ 3121892 h 6858000"/>
              <a:gd name="connsiteX1" fmla="*/ 7204364 w 7204364"/>
              <a:gd name="connsiteY1" fmla="*/ 0 h 6858000"/>
              <a:gd name="connsiteX2" fmla="*/ 7204364 w 7204364"/>
              <a:gd name="connsiteY2" fmla="*/ 6858000 h 6858000"/>
              <a:gd name="connsiteX3" fmla="*/ 0 w 7204364"/>
              <a:gd name="connsiteY3" fmla="*/ 6858000 h 6858000"/>
              <a:gd name="connsiteX4" fmla="*/ 3814618 w 7204364"/>
              <a:gd name="connsiteY4" fmla="*/ 3121892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04363" h="6858000">
                <a:moveTo>
                  <a:pt x="3814618" y="3121892"/>
                </a:moveTo>
                <a:lnTo>
                  <a:pt x="7204364" y="0"/>
                </a:lnTo>
                <a:lnTo>
                  <a:pt x="7204364" y="6858000"/>
                </a:lnTo>
                <a:lnTo>
                  <a:pt x="0" y="6858000"/>
                </a:lnTo>
                <a:lnTo>
                  <a:pt x="3814618" y="3121892"/>
                </a:lnTo>
                <a:close/>
              </a:path>
            </a:pathLst>
          </a:custGeom>
          <a:gradFill flip="none" rotWithShape="1">
            <a:gsLst>
              <a:gs pos="96000">
                <a:schemeClr val="bg1">
                  <a:lumMod val="95000"/>
                </a:schemeClr>
              </a:gs>
              <a:gs pos="79000">
                <a:schemeClr val="bg1">
                  <a:lumMod val="95000"/>
                </a:schemeClr>
              </a:gs>
              <a:gs pos="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2953328" y="702852"/>
            <a:ext cx="3209634" cy="9116291"/>
          </a:xfrm>
          <a:custGeom>
            <a:gdLst>
              <a:gd name="connsiteX0" fmla="*/ 1631479 w 5622799"/>
              <a:gd name="connsiteY0" fmla="*/ 9439564 h 13674437"/>
              <a:gd name="connsiteX1" fmla="*/ 5603393 w 5622799"/>
              <a:gd name="connsiteY1" fmla="*/ 0 h 13674437"/>
              <a:gd name="connsiteX2" fmla="*/ 5622799 w 5622799"/>
              <a:gd name="connsiteY2" fmla="*/ 13674437 h 13674437"/>
              <a:gd name="connsiteX3" fmla="*/ 0 w 5622799"/>
              <a:gd name="connsiteY3" fmla="*/ 13660583 h 13674437"/>
              <a:gd name="connsiteX4" fmla="*/ 1631479 w 5622799"/>
              <a:gd name="connsiteY4" fmla="*/ 9439564 h 136744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2799" h="13674437">
                <a:moveTo>
                  <a:pt x="1631479" y="9439564"/>
                </a:moveTo>
                <a:lnTo>
                  <a:pt x="5603393" y="0"/>
                </a:lnTo>
                <a:cubicBezTo>
                  <a:pt x="5609862" y="4558146"/>
                  <a:pt x="5616330" y="9116291"/>
                  <a:pt x="5622799" y="13674437"/>
                </a:cubicBezTo>
                <a:lnTo>
                  <a:pt x="0" y="13660583"/>
                </a:lnTo>
                <a:lnTo>
                  <a:pt x="1631479" y="9439564"/>
                </a:lnTo>
                <a:close/>
              </a:path>
            </a:pathLst>
          </a:custGeom>
          <a:gradFill flip="none" rotWithShape="1">
            <a:gsLst>
              <a:gs pos="100000">
                <a:schemeClr val="bg1">
                  <a:lumMod val="95000"/>
                  <a:alpha val="82000"/>
                </a:schemeClr>
              </a:gs>
              <a:gs pos="80000">
                <a:schemeClr val="bg1">
                  <a:lumMod val="95000"/>
                </a:schemeClr>
              </a:gs>
              <a:gs pos="2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440635"/>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701" r:id="rId3"/>
    <p:sldLayoutId id="2147483702" r:id="rId4"/>
    <p:sldLayoutId id="2147483703" r:id="rId5"/>
    <p:sldLayoutId id="2147483704" r:id="rId6"/>
    <p:sldLayoutId id="2147483707"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6" name="Rectangle 5"/>
          <p:cNvSpPr/>
          <p:nvPr userDrawn="1"/>
        </p:nvSpPr>
        <p:spPr>
          <a:xfrm>
            <a:off x="0" y="0"/>
            <a:ext cx="9144000" cy="6858000"/>
          </a:xfrm>
          <a:prstGeom prst="rect">
            <a:avLst/>
          </a:prstGeom>
          <a:solidFill>
            <a:srgbClr val="FA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p:cNvSpPr/>
          <p:nvPr userDrawn="1"/>
        </p:nvSpPr>
        <p:spPr>
          <a:xfrm>
            <a:off x="1939636" y="0"/>
            <a:ext cx="7204364" cy="6858000"/>
          </a:xfrm>
          <a:custGeom>
            <a:gdLst>
              <a:gd name="connsiteX0" fmla="*/ 3814618 w 7204364"/>
              <a:gd name="connsiteY0" fmla="*/ 3121892 h 6858000"/>
              <a:gd name="connsiteX1" fmla="*/ 7204364 w 7204364"/>
              <a:gd name="connsiteY1" fmla="*/ 0 h 6858000"/>
              <a:gd name="connsiteX2" fmla="*/ 7204364 w 7204364"/>
              <a:gd name="connsiteY2" fmla="*/ 6858000 h 6858000"/>
              <a:gd name="connsiteX3" fmla="*/ 0 w 7204364"/>
              <a:gd name="connsiteY3" fmla="*/ 6858000 h 6858000"/>
              <a:gd name="connsiteX4" fmla="*/ 3814618 w 7204364"/>
              <a:gd name="connsiteY4" fmla="*/ 3121892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204363" h="6858000">
                <a:moveTo>
                  <a:pt x="3814618" y="3121892"/>
                </a:moveTo>
                <a:lnTo>
                  <a:pt x="7204364" y="0"/>
                </a:lnTo>
                <a:lnTo>
                  <a:pt x="7204364" y="6858000"/>
                </a:lnTo>
                <a:lnTo>
                  <a:pt x="0" y="6858000"/>
                </a:lnTo>
                <a:lnTo>
                  <a:pt x="3814618" y="3121892"/>
                </a:lnTo>
                <a:close/>
              </a:path>
            </a:pathLst>
          </a:custGeom>
          <a:gradFill flip="none" rotWithShape="1">
            <a:gsLst>
              <a:gs pos="96000">
                <a:schemeClr val="bg1">
                  <a:lumMod val="95000"/>
                </a:schemeClr>
              </a:gs>
              <a:gs pos="79000">
                <a:schemeClr val="bg1">
                  <a:lumMod val="95000"/>
                </a:schemeClr>
              </a:gs>
              <a:gs pos="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2953328" y="702852"/>
            <a:ext cx="3209634" cy="9116291"/>
          </a:xfrm>
          <a:custGeom>
            <a:gdLst>
              <a:gd name="connsiteX0" fmla="*/ 1631479 w 5622799"/>
              <a:gd name="connsiteY0" fmla="*/ 9439564 h 13674437"/>
              <a:gd name="connsiteX1" fmla="*/ 5603393 w 5622799"/>
              <a:gd name="connsiteY1" fmla="*/ 0 h 13674437"/>
              <a:gd name="connsiteX2" fmla="*/ 5622799 w 5622799"/>
              <a:gd name="connsiteY2" fmla="*/ 13674437 h 13674437"/>
              <a:gd name="connsiteX3" fmla="*/ 0 w 5622799"/>
              <a:gd name="connsiteY3" fmla="*/ 13660583 h 13674437"/>
              <a:gd name="connsiteX4" fmla="*/ 1631479 w 5622799"/>
              <a:gd name="connsiteY4" fmla="*/ 9439564 h 136744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622799" h="13674437">
                <a:moveTo>
                  <a:pt x="1631479" y="9439564"/>
                </a:moveTo>
                <a:lnTo>
                  <a:pt x="5603393" y="0"/>
                </a:lnTo>
                <a:cubicBezTo>
                  <a:pt x="5609862" y="4558146"/>
                  <a:pt x="5616330" y="9116291"/>
                  <a:pt x="5622799" y="13674437"/>
                </a:cubicBezTo>
                <a:lnTo>
                  <a:pt x="0" y="13660583"/>
                </a:lnTo>
                <a:lnTo>
                  <a:pt x="1631479" y="9439564"/>
                </a:lnTo>
                <a:close/>
              </a:path>
            </a:pathLst>
          </a:custGeom>
          <a:gradFill flip="none" rotWithShape="1">
            <a:gsLst>
              <a:gs pos="100000">
                <a:schemeClr val="bg1">
                  <a:lumMod val="95000"/>
                  <a:alpha val="82000"/>
                </a:schemeClr>
              </a:gs>
              <a:gs pos="80000">
                <a:schemeClr val="bg1">
                  <a:lumMod val="95000"/>
                </a:schemeClr>
              </a:gs>
              <a:gs pos="2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74884"/>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712" r:id="rId4"/>
    <p:sldLayoutId id="2147483713" r:id="rId5"/>
    <p:sldLayoutId id="2147483714" r:id="rId6"/>
    <p:sldLayoutId id="2147483715"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7.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8.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xml" /><Relationship Id="rId3" Type="http://schemas.openxmlformats.org/officeDocument/2006/relationships/image" Target="../media/image8.png" /><Relationship Id="rId4"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 Id="rId3" Type="http://schemas.openxmlformats.org/officeDocument/2006/relationships/hyperlink" Target="https://www.dol.gov/agencies/whd/pandemic" TargetMode="Externa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 name="Text Placeholder 7"/>
          <p:cNvSpPr>
            <a:spLocks noGrp="1"/>
          </p:cNvSpPr>
          <p:nvPr>
            <p:ph type="body" sz="quarter" idx="13"/>
          </p:nvPr>
        </p:nvSpPr>
        <p:spPr>
          <a:xfrm>
            <a:off x="481263" y="5167560"/>
            <a:ext cx="8181474" cy="1014299"/>
          </a:xfrm>
        </p:spPr>
        <p:txBody>
          <a:bodyPr>
            <a:normAutofit lnSpcReduction="10000"/>
          </a:bodyPr>
          <a:lstStyle/>
          <a:p>
            <a:pPr>
              <a:lnSpc>
                <a:spcPct val="110000"/>
              </a:lnSpc>
              <a:spcBef>
                <a:spcPct val="0"/>
              </a:spcBef>
            </a:pPr>
            <a:r>
              <a:rPr lang="en-US" sz="3200"/>
              <a:t>Answers for Employers on COVID-19</a:t>
            </a:r>
          </a:p>
          <a:p>
            <a:pPr>
              <a:lnSpc>
                <a:spcPct val="110000"/>
              </a:lnSpc>
              <a:spcBef>
                <a:spcPct val="0"/>
              </a:spcBef>
            </a:pPr>
            <a:r>
              <a:rPr lang="en-US" sz="2600"/>
              <a:t>March 27, 2020</a:t>
            </a:r>
          </a:p>
        </p:txBody>
      </p:sp>
    </p:spTree>
    <p:extLst>
      <p:ext uri="{BB962C8B-B14F-4D97-AF65-F5344CB8AC3E}">
        <p14:creationId xmlns:p14="http://schemas.microsoft.com/office/powerpoint/2010/main" val="370530677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A4C72E8-A908-4FD1-AFF5-5A11C1A2A7FB}"/>
              </a:ext>
            </a:extLst>
          </p:cNvPr>
          <p:cNvSpPr>
            <a:spLocks noGrp="1"/>
          </p:cNvSpPr>
          <p:nvPr>
            <p:ph type="title"/>
          </p:nvPr>
        </p:nvSpPr>
        <p:spPr/>
        <p:txBody>
          <a:bodyPr>
            <a:normAutofit fontScale="90000"/>
          </a:bodyPr>
          <a:lstStyle/>
          <a:p>
            <a:r>
              <a:rPr lang="en-US"/>
              <a:t>FFCRA Temporary Non-Enforcement Policy</a:t>
            </a:r>
          </a:p>
        </p:txBody>
      </p:sp>
      <p:sp>
        <p:nvSpPr>
          <p:cNvPr id="3" name="Content Placeholder 2">
            <a:extLst>
              <a:ext uri="{FF2B5EF4-FFF2-40B4-BE49-F238E27FC236}">
                <a16:creationId xmlns:a16="http://schemas.microsoft.com/office/drawing/2014/main" id="{9D45684A-D903-426D-A220-E8C3DB294041}"/>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b="1">
                <a:solidFill>
                  <a:schemeClr val="accent1"/>
                </a:solidFill>
              </a:rPr>
              <a:t>Field Assistance Bulletin No. 2020-1</a:t>
            </a:r>
          </a:p>
          <a:p>
            <a:pPr marL="457200" indent="-457200">
              <a:lnSpc>
                <a:spcPct val="100000"/>
              </a:lnSpc>
              <a:buFont typeface="Arial" panose="020b0604020202020204" pitchFamily="34" charset="0"/>
              <a:buChar char="•"/>
            </a:pPr>
            <a:r>
              <a:rPr lang="en-US"/>
              <a:t>The DOL will not bring enforcement actions against any employer for violations of the Act occurring within 30 days of the enactment of the FFCRA (March 18 - April 17, 2020)</a:t>
            </a:r>
          </a:p>
          <a:p>
            <a:pPr marL="457200" indent="-457200">
              <a:buFont typeface="Arial" panose="020b0604020202020204" pitchFamily="34" charset="0"/>
              <a:buChar char="•"/>
            </a:pPr>
            <a:r>
              <a:rPr lang="en-US"/>
              <a:t>The employer must make reasonable, good faith efforts to comply with the Act</a:t>
            </a:r>
          </a:p>
        </p:txBody>
      </p:sp>
    </p:spTree>
    <p:extLst>
      <p:ext uri="{BB962C8B-B14F-4D97-AF65-F5344CB8AC3E}">
        <p14:creationId xmlns:p14="http://schemas.microsoft.com/office/powerpoint/2010/main" val="74788645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2CFDAE-AB33-44EF-858D-3982D7A1E510}"/>
              </a:ext>
            </a:extLst>
          </p:cNvPr>
          <p:cNvSpPr>
            <a:spLocks noGrp="1"/>
          </p:cNvSpPr>
          <p:nvPr>
            <p:ph type="title"/>
          </p:nvPr>
        </p:nvSpPr>
        <p:spPr>
          <a:xfrm>
            <a:off x="1099450" y="495059"/>
            <a:ext cx="7415900" cy="568471"/>
          </a:xfrm>
        </p:spPr>
        <p:txBody>
          <a:bodyPr>
            <a:normAutofit fontScale="90000"/>
          </a:bodyPr>
          <a:lstStyle/>
          <a:p>
            <a:r>
              <a:rPr lang="en-US"/>
              <a:t>Is paid leave available for business closures or furloughs? </a:t>
            </a:r>
          </a:p>
        </p:txBody>
      </p:sp>
      <p:sp>
        <p:nvSpPr>
          <p:cNvPr id="3" name="Content Placeholder 2">
            <a:extLst>
              <a:ext uri="{FF2B5EF4-FFF2-40B4-BE49-F238E27FC236}">
                <a16:creationId xmlns:a16="http://schemas.microsoft.com/office/drawing/2014/main" id="{D8B528A5-A66A-4868-A79B-1E0CA875B827}"/>
              </a:ext>
            </a:extLst>
          </p:cNvPr>
          <p:cNvSpPr>
            <a:spLocks noGrp="1"/>
          </p:cNvSpPr>
          <p:nvPr>
            <p:ph idx="1"/>
          </p:nvPr>
        </p:nvSpPr>
        <p:spPr>
          <a:xfrm>
            <a:off x="1099450" y="1674254"/>
            <a:ext cx="7415900" cy="4502709"/>
          </a:xfrm>
        </p:spPr>
        <p:txBody>
          <a:bodyPr>
            <a:normAutofit lnSpcReduction="10000"/>
          </a:bodyPr>
          <a:lstStyle/>
          <a:p>
            <a:pPr algn="ctr"/>
            <a:r>
              <a:rPr lang="en-US" b="1">
                <a:solidFill>
                  <a:srgbClr val="C00000"/>
                </a:solidFill>
              </a:rPr>
              <a:t>DOL: No, paid leave is not available in the following situations:</a:t>
            </a:r>
          </a:p>
          <a:p>
            <a:pPr marL="457200" indent="-457200">
              <a:buFont typeface="Arial" panose="020b0604020202020204" pitchFamily="34" charset="0"/>
              <a:buChar char="•"/>
            </a:pPr>
            <a:r>
              <a:rPr lang="en-US"/>
              <a:t>Worksite is closed due to lack of business or Federal, state or local directive (before or after April 1)</a:t>
            </a:r>
          </a:p>
          <a:p>
            <a:pPr marL="457200" indent="-457200">
              <a:buFont typeface="Arial" panose="020b0604020202020204" pitchFamily="34" charset="0"/>
              <a:buChar char="•"/>
            </a:pPr>
            <a:r>
              <a:rPr lang="en-US"/>
              <a:t>Worksite is closed while an EE is on paid leave (after date of closure)</a:t>
            </a:r>
          </a:p>
          <a:p>
            <a:pPr marL="457200" indent="-457200">
              <a:buFont typeface="Arial" panose="020b0604020202020204" pitchFamily="34" charset="0"/>
              <a:buChar char="•"/>
            </a:pPr>
            <a:r>
              <a:rPr lang="en-US"/>
              <a:t>EE is furloughed because there is not enough work or business</a:t>
            </a:r>
          </a:p>
          <a:p>
            <a:pPr marL="457200" indent="-457200">
              <a:buFont typeface="Arial" panose="020b0604020202020204" pitchFamily="34" charset="0"/>
              <a:buChar char="•"/>
            </a:pPr>
            <a:r>
              <a:rPr lang="en-US"/>
              <a:t>EEs hours are reduced because there is not enough work</a:t>
            </a:r>
          </a:p>
        </p:txBody>
      </p:sp>
    </p:spTree>
    <p:extLst>
      <p:ext uri="{BB962C8B-B14F-4D97-AF65-F5344CB8AC3E}">
        <p14:creationId xmlns:p14="http://schemas.microsoft.com/office/powerpoint/2010/main" val="409617773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EF7962-61CA-4FBC-8E65-54998EBF687B}"/>
              </a:ext>
            </a:extLst>
          </p:cNvPr>
          <p:cNvSpPr>
            <a:spLocks noGrp="1"/>
          </p:cNvSpPr>
          <p:nvPr>
            <p:ph type="title"/>
          </p:nvPr>
        </p:nvSpPr>
        <p:spPr/>
        <p:txBody>
          <a:bodyPr/>
          <a:lstStyle/>
          <a:p>
            <a:r>
              <a:rPr lang="en-US"/>
              <a:t>FFCRA Poster Rules</a:t>
            </a:r>
          </a:p>
        </p:txBody>
      </p:sp>
      <p:sp>
        <p:nvSpPr>
          <p:cNvPr id="3" name="Content Placeholder 2">
            <a:extLst>
              <a:ext uri="{FF2B5EF4-FFF2-40B4-BE49-F238E27FC236}">
                <a16:creationId xmlns:a16="http://schemas.microsoft.com/office/drawing/2014/main" id="{6E0DA759-095D-4069-AC1C-2ECB34CDB810}"/>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Covered employers must post a FFCRA notice in a conspicuous place on their premises</a:t>
            </a:r>
          </a:p>
          <a:p>
            <a:pPr marL="457200" indent="-457200">
              <a:lnSpc>
                <a:spcPct val="100000"/>
              </a:lnSpc>
              <a:buFont typeface="Arial" panose="020b0604020202020204" pitchFamily="34" charset="0"/>
              <a:buChar char="•"/>
            </a:pPr>
            <a:r>
              <a:rPr lang="en-US"/>
              <a:t>An employer may email or direct mail the notice, or post it on an employee information internal or external website</a:t>
            </a:r>
          </a:p>
          <a:p>
            <a:pPr marL="457200" indent="-457200">
              <a:lnSpc>
                <a:spcPct val="100000"/>
              </a:lnSpc>
              <a:buFont typeface="Arial" panose="020b0604020202020204" pitchFamily="34" charset="0"/>
              <a:buChar char="•"/>
            </a:pPr>
            <a:r>
              <a:rPr lang="en-US"/>
              <a:t>Not required to be posted in multiple languages</a:t>
            </a:r>
          </a:p>
        </p:txBody>
      </p:sp>
    </p:spTree>
    <p:extLst>
      <p:ext uri="{BB962C8B-B14F-4D97-AF65-F5344CB8AC3E}">
        <p14:creationId xmlns:p14="http://schemas.microsoft.com/office/powerpoint/2010/main" val="393840377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B235763-17E5-4067-858F-7700382EEB44}"/>
              </a:ext>
            </a:extLst>
          </p:cNvPr>
          <p:cNvSpPr>
            <a:spLocks noGrp="1"/>
          </p:cNvSpPr>
          <p:nvPr>
            <p:ph type="title"/>
          </p:nvPr>
        </p:nvSpPr>
        <p:spPr/>
        <p:txBody>
          <a:bodyPr/>
          <a:lstStyle/>
          <a:p>
            <a:r>
              <a:rPr lang="en-US"/>
              <a:t>IRS Guidance on Tax Credits</a:t>
            </a:r>
          </a:p>
        </p:txBody>
      </p:sp>
      <p:sp>
        <p:nvSpPr>
          <p:cNvPr id="3" name="Content Placeholder 2">
            <a:extLst>
              <a:ext uri="{FF2B5EF4-FFF2-40B4-BE49-F238E27FC236}">
                <a16:creationId xmlns:a16="http://schemas.microsoft.com/office/drawing/2014/main" id="{E6986F06-C75C-4250-9539-C05A7F7D8C93}"/>
              </a:ext>
            </a:extLst>
          </p:cNvPr>
          <p:cNvSpPr>
            <a:spLocks noGrp="1"/>
          </p:cNvSpPr>
          <p:nvPr>
            <p:ph idx="1"/>
          </p:nvPr>
        </p:nvSpPr>
        <p:spPr>
          <a:xfrm>
            <a:off x="1099450" y="1519707"/>
            <a:ext cx="7415900" cy="4657256"/>
          </a:xfrm>
        </p:spPr>
        <p:txBody>
          <a:bodyPr>
            <a:normAutofit lnSpcReduction="10000"/>
          </a:bodyPr>
          <a:lstStyle/>
          <a:p>
            <a:pPr marL="457200" indent="-457200">
              <a:lnSpc>
                <a:spcPct val="100000"/>
              </a:lnSpc>
              <a:buFont typeface="Arial" panose="020b0604020202020204" pitchFamily="34" charset="0"/>
              <a:buChar char="•"/>
            </a:pPr>
            <a:r>
              <a:rPr lang="en-US" b="1">
                <a:solidFill>
                  <a:schemeClr val="accent1"/>
                </a:solidFill>
              </a:rPr>
              <a:t>IR-2020-57: describes agency plan for tax credits for COVID-19 leave provided April 1- Dec. 31</a:t>
            </a:r>
          </a:p>
          <a:p>
            <a:pPr marL="457200" indent="-457200">
              <a:lnSpc>
                <a:spcPct val="100000"/>
              </a:lnSpc>
              <a:buFont typeface="Arial" panose="020b0604020202020204" pitchFamily="34" charset="0"/>
              <a:buChar char="•"/>
            </a:pPr>
            <a:r>
              <a:rPr lang="en-US"/>
              <a:t>Refundable payroll tax credits provide 100% reimbursement for the cost of providing COVID-19-related leave</a:t>
            </a:r>
          </a:p>
          <a:p>
            <a:pPr marL="914400" lvl="1" indent="-457200">
              <a:lnSpc>
                <a:spcPct val="100000"/>
              </a:lnSpc>
              <a:buFont typeface="Arial" panose="020b0604020202020204" pitchFamily="34" charset="0"/>
              <a:buChar char="•"/>
            </a:pPr>
            <a:r>
              <a:rPr lang="en-US"/>
              <a:t>Health insurance costs are also included in the credit – </a:t>
            </a:r>
            <a:r>
              <a:rPr lang="en-US" i="1">
                <a:solidFill>
                  <a:srgbClr val="C00000"/>
                </a:solidFill>
              </a:rPr>
              <a:t>guidance needed</a:t>
            </a:r>
          </a:p>
          <a:p>
            <a:pPr marL="914400" lvl="1" indent="-457200">
              <a:lnSpc>
                <a:spcPct val="100000"/>
              </a:lnSpc>
              <a:buFont typeface="Arial" panose="020b0604020202020204" pitchFamily="34" charset="0"/>
              <a:buChar char="•"/>
            </a:pPr>
            <a:r>
              <a:rPr lang="en-US"/>
              <a:t>Employers face no payroll tax liability</a:t>
            </a:r>
          </a:p>
          <a:p>
            <a:pPr marL="914400" lvl="1" indent="-457200">
              <a:lnSpc>
                <a:spcPct val="100000"/>
              </a:lnSpc>
              <a:buFont typeface="Arial" panose="020b0604020202020204" pitchFamily="34" charset="0"/>
              <a:buChar char="•"/>
            </a:pPr>
            <a:r>
              <a:rPr lang="en-US"/>
              <a:t>Self-employed individuals receive an equivalent credit</a:t>
            </a:r>
          </a:p>
        </p:txBody>
      </p:sp>
    </p:spTree>
    <p:extLst>
      <p:ext uri="{BB962C8B-B14F-4D97-AF65-F5344CB8AC3E}">
        <p14:creationId xmlns:p14="http://schemas.microsoft.com/office/powerpoint/2010/main" val="28988533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11020A7-E48E-4FC7-B6CE-FBFE8695C688}"/>
              </a:ext>
            </a:extLst>
          </p:cNvPr>
          <p:cNvSpPr>
            <a:spLocks noGrp="1"/>
          </p:cNvSpPr>
          <p:nvPr>
            <p:ph type="title"/>
          </p:nvPr>
        </p:nvSpPr>
        <p:spPr/>
        <p:txBody>
          <a:bodyPr/>
          <a:lstStyle/>
          <a:p>
            <a:r>
              <a:rPr lang="en-US"/>
              <a:t>Tax Credit Details </a:t>
            </a:r>
          </a:p>
        </p:txBody>
      </p:sp>
      <p:sp>
        <p:nvSpPr>
          <p:cNvPr id="3" name="Content Placeholder 2">
            <a:extLst>
              <a:ext uri="{FF2B5EF4-FFF2-40B4-BE49-F238E27FC236}">
                <a16:creationId xmlns:a16="http://schemas.microsoft.com/office/drawing/2014/main" id="{9525CBA3-A196-4994-AA3F-FEAD9E850820}"/>
              </a:ext>
            </a:extLst>
          </p:cNvPr>
          <p:cNvSpPr>
            <a:spLocks noGrp="1"/>
          </p:cNvSpPr>
          <p:nvPr>
            <p:ph idx="1"/>
          </p:nvPr>
        </p:nvSpPr>
        <p:spPr>
          <a:xfrm>
            <a:off x="970661" y="1754025"/>
            <a:ext cx="7415900" cy="4351338"/>
          </a:xfrm>
        </p:spPr>
        <p:txBody>
          <a:bodyPr>
            <a:normAutofit fontScale="85000" lnSpcReduction="10000"/>
          </a:bodyPr>
          <a:lstStyle/>
          <a:p>
            <a:pPr marL="457200" indent="-457200">
              <a:lnSpc>
                <a:spcPct val="120000"/>
              </a:lnSpc>
              <a:buFont typeface="Arial" panose="020b0604020202020204" pitchFamily="34" charset="0"/>
              <a:buChar char="•"/>
            </a:pPr>
            <a:r>
              <a:rPr lang="en-US"/>
              <a:t>Eligible employers can retain payroll taxes equal to the amount of leave that they paid instead of depositing with IRS</a:t>
            </a:r>
          </a:p>
          <a:p>
            <a:pPr marL="914400" lvl="1" indent="-457200">
              <a:lnSpc>
                <a:spcPct val="120000"/>
              </a:lnSpc>
              <a:buFont typeface="Arial" panose="020b0604020202020204" pitchFamily="34" charset="0"/>
              <a:buChar char="•"/>
            </a:pPr>
            <a:r>
              <a:rPr lang="en-US"/>
              <a:t>Include withheld federal income taxes, the employee share of Social Security and Medicare taxes, and the employer share of Social Security and Medicare taxes with respect to all employees</a:t>
            </a:r>
          </a:p>
          <a:p>
            <a:pPr marL="457200" indent="-457200">
              <a:lnSpc>
                <a:spcPct val="120000"/>
              </a:lnSpc>
              <a:buFont typeface="Arial" panose="020b0604020202020204" pitchFamily="34" charset="0"/>
              <a:buChar char="•"/>
            </a:pPr>
            <a:r>
              <a:rPr lang="en-US"/>
              <a:t>If insufficient payroll taxes to cover the cost of leave paid, employers will be able file a request for an accelerated refund payment from the IRS</a:t>
            </a:r>
          </a:p>
          <a:p>
            <a:endParaRPr lang="en-US"/>
          </a:p>
        </p:txBody>
      </p:sp>
    </p:spTree>
    <p:extLst>
      <p:ext uri="{BB962C8B-B14F-4D97-AF65-F5344CB8AC3E}">
        <p14:creationId xmlns:p14="http://schemas.microsoft.com/office/powerpoint/2010/main" val="427958193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DA7C4B0-3D57-4E3D-9594-325DD36289C1}"/>
              </a:ext>
            </a:extLst>
          </p:cNvPr>
          <p:cNvSpPr>
            <a:spLocks noGrp="1"/>
          </p:cNvSpPr>
          <p:nvPr>
            <p:ph type="title"/>
          </p:nvPr>
        </p:nvSpPr>
        <p:spPr/>
        <p:txBody>
          <a:bodyPr/>
          <a:lstStyle/>
          <a:p>
            <a:r>
              <a:rPr lang="en-US"/>
              <a:t>Tax Credit Examples</a:t>
            </a:r>
          </a:p>
        </p:txBody>
      </p:sp>
      <p:sp>
        <p:nvSpPr>
          <p:cNvPr id="3" name="Content Placeholder 2">
            <a:extLst>
              <a:ext uri="{FF2B5EF4-FFF2-40B4-BE49-F238E27FC236}">
                <a16:creationId xmlns:a16="http://schemas.microsoft.com/office/drawing/2014/main" id="{49D5490B-E8A5-49C8-A1B8-59CA1349C6EC}"/>
              </a:ext>
            </a:extLst>
          </p:cNvPr>
          <p:cNvSpPr>
            <a:spLocks noGrp="1"/>
          </p:cNvSpPr>
          <p:nvPr>
            <p:ph idx="1"/>
          </p:nvPr>
        </p:nvSpPr>
        <p:spPr>
          <a:xfrm>
            <a:off x="897454" y="1754024"/>
            <a:ext cx="7819891" cy="4556623"/>
          </a:xfrm>
        </p:spPr>
        <p:txBody>
          <a:bodyPr>
            <a:normAutofit fontScale="70000" lnSpcReduction="20000"/>
          </a:bodyPr>
          <a:lstStyle/>
          <a:p>
            <a:pPr marL="457200" indent="-457200">
              <a:lnSpc>
                <a:spcPct val="120000"/>
              </a:lnSpc>
              <a:buFont typeface="Arial" panose="020b0604020202020204" pitchFamily="34" charset="0"/>
              <a:buChar char="•"/>
            </a:pPr>
            <a:r>
              <a:rPr lang="en-US"/>
              <a:t>ER paid $5,000 in sick leave and would normally deposit $8,000 in payroll taxes (including taxes withheld from EEs) </a:t>
            </a:r>
          </a:p>
          <a:p>
            <a:pPr marL="914400" lvl="1" indent="-457200">
              <a:lnSpc>
                <a:spcPct val="120000"/>
              </a:lnSpc>
              <a:buFont typeface="Arial" panose="020b0604020202020204" pitchFamily="34" charset="0"/>
              <a:buChar char="•"/>
            </a:pPr>
            <a:r>
              <a:rPr lang="en-US"/>
              <a:t>ER can use $5,000 for leave payments and would only have to deposit $3,000 on its next regular deposit date</a:t>
            </a:r>
          </a:p>
          <a:p>
            <a:pPr marL="457200" indent="-457200">
              <a:lnSpc>
                <a:spcPct val="120000"/>
              </a:lnSpc>
              <a:buFont typeface="Arial" panose="020b0604020202020204" pitchFamily="34" charset="0"/>
              <a:buChar char="•"/>
            </a:pPr>
            <a:r>
              <a:rPr lang="en-US"/>
              <a:t>ER paid $10,000 in sick leave and would normally deposit $8,000 in taxes</a:t>
            </a:r>
          </a:p>
          <a:p>
            <a:pPr marL="914400" lvl="1" indent="-457200">
              <a:lnSpc>
                <a:spcPct val="120000"/>
              </a:lnSpc>
              <a:buFont typeface="Arial" panose="020b0604020202020204" pitchFamily="34" charset="0"/>
              <a:buChar char="•"/>
            </a:pPr>
            <a:r>
              <a:rPr lang="en-US"/>
              <a:t>ER could use the entire $8,000 for leave payments and file a request for an accelerated credit for the remaining $2,000</a:t>
            </a:r>
          </a:p>
          <a:p>
            <a:pPr marL="457200" indent="-457200">
              <a:lnSpc>
                <a:spcPct val="120000"/>
              </a:lnSpc>
              <a:buFont typeface="Arial" panose="020b0604020202020204" pitchFamily="34" charset="0"/>
              <a:buChar char="•"/>
            </a:pPr>
            <a:r>
              <a:rPr lang="en-US"/>
              <a:t>Equivalent amounts are available to self-employed individuals</a:t>
            </a:r>
          </a:p>
          <a:p>
            <a:pPr marL="914400" lvl="1" indent="-457200">
              <a:lnSpc>
                <a:spcPct val="120000"/>
              </a:lnSpc>
              <a:buFont typeface="Arial" panose="020b0604020202020204" pitchFamily="34" charset="0"/>
              <a:buChar char="•"/>
            </a:pPr>
            <a:r>
              <a:rPr lang="en-US"/>
              <a:t>Credits will be claimed on their income tax returns and will reduce estimated tax payments</a:t>
            </a:r>
          </a:p>
          <a:p>
            <a:endParaRPr lang="en-US"/>
          </a:p>
        </p:txBody>
      </p:sp>
    </p:spTree>
    <p:extLst>
      <p:ext uri="{BB962C8B-B14F-4D97-AF65-F5344CB8AC3E}">
        <p14:creationId xmlns:p14="http://schemas.microsoft.com/office/powerpoint/2010/main" val="4139951324"/>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E09E3BC-9657-4E6B-8FAC-25387178301E}"/>
              </a:ext>
            </a:extLst>
          </p:cNvPr>
          <p:cNvSpPr>
            <a:spLocks noGrp="1"/>
          </p:cNvSpPr>
          <p:nvPr>
            <p:ph type="title"/>
          </p:nvPr>
        </p:nvSpPr>
        <p:spPr/>
        <p:txBody>
          <a:bodyPr/>
          <a:lstStyle/>
          <a:p>
            <a:r>
              <a:rPr lang="en-US"/>
              <a:t>IRS Delay on Tax Deadlines</a:t>
            </a:r>
          </a:p>
        </p:txBody>
      </p:sp>
      <p:sp>
        <p:nvSpPr>
          <p:cNvPr id="3" name="Content Placeholder 2">
            <a:extLst>
              <a:ext uri="{FF2B5EF4-FFF2-40B4-BE49-F238E27FC236}">
                <a16:creationId xmlns:a16="http://schemas.microsoft.com/office/drawing/2014/main" id="{95589DD0-2233-4FCF-AFE8-30CA4289C4B5}"/>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The filing deadline for tax returns has been extended from April 15 to July 15</a:t>
            </a:r>
          </a:p>
          <a:p>
            <a:pPr marL="457200" indent="-457200">
              <a:buFont typeface="Arial" panose="020b0604020202020204" pitchFamily="34" charset="0"/>
              <a:buChar char="•"/>
            </a:pPr>
            <a:r>
              <a:rPr lang="en-US"/>
              <a:t>Delay applies to all taxpayers with a Federal income tax return or payment due on April 15, 2020</a:t>
            </a:r>
          </a:p>
          <a:p>
            <a:pPr marL="914400" lvl="1" indent="-457200">
              <a:buFont typeface="Arial" panose="020b0604020202020204" pitchFamily="34" charset="0"/>
              <a:buChar char="•"/>
            </a:pPr>
            <a:r>
              <a:rPr lang="en-US"/>
              <a:t>Includes individuals, trusts, estates, corporations and any type of unincorporated business entity</a:t>
            </a:r>
          </a:p>
          <a:p>
            <a:pPr marL="457200" indent="-457200">
              <a:buFont typeface="Arial" panose="020b0604020202020204" pitchFamily="34" charset="0"/>
              <a:buChar char="•"/>
            </a:pPr>
            <a:r>
              <a:rPr lang="en-US"/>
              <a:t>State delays are up to each state</a:t>
            </a:r>
          </a:p>
        </p:txBody>
      </p:sp>
    </p:spTree>
    <p:extLst>
      <p:ext uri="{BB962C8B-B14F-4D97-AF65-F5344CB8AC3E}">
        <p14:creationId xmlns:p14="http://schemas.microsoft.com/office/powerpoint/2010/main" val="112753756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19CAA93-C108-4E1E-97EC-E6D5994E6235}"/>
              </a:ext>
            </a:extLst>
          </p:cNvPr>
          <p:cNvSpPr>
            <a:spLocks noGrp="1"/>
          </p:cNvSpPr>
          <p:nvPr>
            <p:ph type="title"/>
          </p:nvPr>
        </p:nvSpPr>
        <p:spPr>
          <a:xfrm>
            <a:off x="450761" y="2924669"/>
            <a:ext cx="6117923" cy="504331"/>
          </a:xfrm>
        </p:spPr>
        <p:txBody>
          <a:bodyPr/>
          <a:lstStyle/>
          <a:p>
            <a:r>
              <a:rPr lang="en-US"/>
              <a:t>Common Employer Questions</a:t>
            </a:r>
          </a:p>
        </p:txBody>
      </p:sp>
    </p:spTree>
    <p:extLst>
      <p:ext uri="{BB962C8B-B14F-4D97-AF65-F5344CB8AC3E}">
        <p14:creationId xmlns:p14="http://schemas.microsoft.com/office/powerpoint/2010/main" val="386074429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8A14A4E-5629-491C-AB5B-F1CD3DD3A660}"/>
              </a:ext>
            </a:extLst>
          </p:cNvPr>
          <p:cNvSpPr>
            <a:spLocks noGrp="1"/>
          </p:cNvSpPr>
          <p:nvPr>
            <p:ph type="title"/>
          </p:nvPr>
        </p:nvSpPr>
        <p:spPr>
          <a:xfrm>
            <a:off x="1099450" y="507938"/>
            <a:ext cx="7415900" cy="568471"/>
          </a:xfrm>
        </p:spPr>
        <p:txBody>
          <a:bodyPr>
            <a:normAutofit fontScale="90000"/>
          </a:bodyPr>
          <a:lstStyle/>
          <a:p>
            <a:r>
              <a:rPr lang="en-US"/>
              <a:t>Can we require employees to stay home from work after travel?</a:t>
            </a:r>
          </a:p>
        </p:txBody>
      </p:sp>
      <p:sp>
        <p:nvSpPr>
          <p:cNvPr id="3" name="Content Placeholder 2">
            <a:extLst>
              <a:ext uri="{FF2B5EF4-FFF2-40B4-BE49-F238E27FC236}">
                <a16:creationId xmlns:a16="http://schemas.microsoft.com/office/drawing/2014/main" id="{72AA81A1-5A49-4768-89D3-4D53949017C8}"/>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Yes, employers may require employees to stay away from the worksite after traveling for a period of time</a:t>
            </a:r>
          </a:p>
          <a:p>
            <a:pPr marL="457200" indent="-457200">
              <a:lnSpc>
                <a:spcPct val="100000"/>
              </a:lnSpc>
              <a:buFont typeface="Arial" panose="020b0604020202020204" pitchFamily="34" charset="0"/>
              <a:buChar char="•"/>
            </a:pPr>
            <a:r>
              <a:rPr lang="en-US"/>
              <a:t>Employers should consider telework when possible</a:t>
            </a:r>
          </a:p>
          <a:p>
            <a:pPr marL="457200" indent="-457200">
              <a:lnSpc>
                <a:spcPct val="100000"/>
              </a:lnSpc>
              <a:buFont typeface="Arial" panose="020b0604020202020204" pitchFamily="34" charset="0"/>
              <a:buChar char="•"/>
            </a:pPr>
            <a:r>
              <a:rPr lang="en-US"/>
              <a:t>Ensure that requirements do not discriminate based on a protected class</a:t>
            </a:r>
          </a:p>
          <a:p>
            <a:pPr marL="457200" indent="-457200">
              <a:lnSpc>
                <a:spcPct val="100000"/>
              </a:lnSpc>
              <a:buFont typeface="Arial" panose="020b0604020202020204" pitchFamily="34" charset="0"/>
              <a:buChar char="•"/>
            </a:pPr>
            <a:r>
              <a:rPr lang="en-US"/>
              <a:t>This situation is not addressed in paid sick leave rules</a:t>
            </a:r>
          </a:p>
        </p:txBody>
      </p:sp>
    </p:spTree>
    <p:extLst>
      <p:ext uri="{BB962C8B-B14F-4D97-AF65-F5344CB8AC3E}">
        <p14:creationId xmlns:p14="http://schemas.microsoft.com/office/powerpoint/2010/main" val="384669970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415B236-A726-44F6-846F-7CE3AE2105CA}"/>
              </a:ext>
            </a:extLst>
          </p:cNvPr>
          <p:cNvSpPr>
            <a:spLocks noGrp="1"/>
          </p:cNvSpPr>
          <p:nvPr>
            <p:ph type="title"/>
          </p:nvPr>
        </p:nvSpPr>
        <p:spPr>
          <a:xfrm>
            <a:off x="1099450" y="585212"/>
            <a:ext cx="7415900" cy="568471"/>
          </a:xfrm>
        </p:spPr>
        <p:txBody>
          <a:bodyPr>
            <a:normAutofit fontScale="90000"/>
          </a:bodyPr>
          <a:lstStyle/>
          <a:p>
            <a:r>
              <a:rPr lang="en-US"/>
              <a:t>What do we do if an employee is diagnosed with COVID-19?</a:t>
            </a:r>
          </a:p>
        </p:txBody>
      </p:sp>
      <p:sp>
        <p:nvSpPr>
          <p:cNvPr id="3" name="Content Placeholder 2">
            <a:extLst>
              <a:ext uri="{FF2B5EF4-FFF2-40B4-BE49-F238E27FC236}">
                <a16:creationId xmlns:a16="http://schemas.microsoft.com/office/drawing/2014/main" id="{2E8BCD97-E06F-4D05-85C3-2773043F1D11}"/>
              </a:ext>
            </a:extLst>
          </p:cNvPr>
          <p:cNvSpPr>
            <a:spLocks noGrp="1"/>
          </p:cNvSpPr>
          <p:nvPr>
            <p:ph idx="1"/>
          </p:nvPr>
        </p:nvSpPr>
        <p:spPr>
          <a:xfrm>
            <a:off x="759854" y="1951149"/>
            <a:ext cx="7755496" cy="4906851"/>
          </a:xfrm>
        </p:spPr>
        <p:txBody>
          <a:bodyPr>
            <a:normAutofit fontScale="77500" lnSpcReduction="20000"/>
          </a:bodyPr>
          <a:lstStyle/>
          <a:p>
            <a:pPr marL="457200" indent="-457200">
              <a:lnSpc>
                <a:spcPct val="120000"/>
              </a:lnSpc>
              <a:buFont typeface="Arial" panose="020b0604020202020204" pitchFamily="34" charset="0"/>
              <a:buChar char="•"/>
            </a:pPr>
            <a:r>
              <a:rPr lang="en-US"/>
              <a:t>Employees who appear to have symptoms (i.e., fever, cough, or shortness of breath) at work should be: </a:t>
            </a:r>
          </a:p>
          <a:p>
            <a:pPr marL="914400" lvl="1" indent="-457200">
              <a:lnSpc>
                <a:spcPct val="120000"/>
              </a:lnSpc>
              <a:buFont typeface="Arial" panose="020b0604020202020204" pitchFamily="34" charset="0"/>
              <a:buChar char="•"/>
            </a:pPr>
            <a:r>
              <a:rPr lang="en-US"/>
              <a:t>Immediately separated from other employees, customers, and visitors and </a:t>
            </a:r>
          </a:p>
          <a:p>
            <a:pPr marL="914400" lvl="1" indent="-457200">
              <a:lnSpc>
                <a:spcPct val="120000"/>
              </a:lnSpc>
              <a:buFont typeface="Arial" panose="020b0604020202020204" pitchFamily="34" charset="0"/>
              <a:buChar char="•"/>
            </a:pPr>
            <a:r>
              <a:rPr lang="en-US"/>
              <a:t>Sent home</a:t>
            </a:r>
          </a:p>
          <a:p>
            <a:pPr marL="457200" indent="-457200">
              <a:lnSpc>
                <a:spcPct val="120000"/>
              </a:lnSpc>
              <a:buFont typeface="Arial" panose="020b0604020202020204" pitchFamily="34" charset="0"/>
              <a:buChar char="•"/>
            </a:pPr>
            <a:r>
              <a:rPr lang="en-US"/>
              <a:t>If an employee is confirmed to have COVID-19 infection:</a:t>
            </a:r>
          </a:p>
          <a:p>
            <a:pPr marL="914400" lvl="1" indent="-457200">
              <a:lnSpc>
                <a:spcPct val="120000"/>
              </a:lnSpc>
              <a:buFont typeface="Arial" panose="020b0604020202020204" pitchFamily="34" charset="0"/>
              <a:buChar char="•"/>
            </a:pPr>
            <a:r>
              <a:rPr lang="en-US"/>
              <a:t>Employers should inform fellow employees of their possible exposure to COVID-19 in the workplace </a:t>
            </a:r>
          </a:p>
          <a:p>
            <a:pPr marL="914400" lvl="1" indent="-457200">
              <a:lnSpc>
                <a:spcPct val="120000"/>
              </a:lnSpc>
              <a:buFont typeface="Arial" panose="020b0604020202020204" pitchFamily="34" charset="0"/>
              <a:buChar char="•"/>
            </a:pPr>
            <a:r>
              <a:rPr lang="en-US"/>
              <a:t>Employers must maintain confidentiality as required by the Americans with Disabilities Act (ADA)</a:t>
            </a:r>
          </a:p>
          <a:p>
            <a:pPr marL="914400" lvl="1" indent="-457200">
              <a:lnSpc>
                <a:spcPct val="120000"/>
              </a:lnSpc>
              <a:buFont typeface="Arial" panose="020b0604020202020204" pitchFamily="34" charset="0"/>
              <a:buChar char="•"/>
            </a:pPr>
            <a:r>
              <a:rPr lang="en-US"/>
              <a:t>The fellow employees should self-monitor for symptoms</a:t>
            </a:r>
          </a:p>
        </p:txBody>
      </p:sp>
    </p:spTree>
    <p:extLst>
      <p:ext uri="{BB962C8B-B14F-4D97-AF65-F5344CB8AC3E}">
        <p14:creationId xmlns:p14="http://schemas.microsoft.com/office/powerpoint/2010/main" val="12670698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0F88E524-8C0C-420B-8CA3-1FB38587469E}"/>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3928374673"/>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774CCFB-6D40-4DEF-9015-72F4B174394C}"/>
              </a:ext>
            </a:extLst>
          </p:cNvPr>
          <p:cNvSpPr>
            <a:spLocks noGrp="1"/>
          </p:cNvSpPr>
          <p:nvPr>
            <p:ph type="title"/>
          </p:nvPr>
        </p:nvSpPr>
        <p:spPr/>
        <p:txBody>
          <a:bodyPr>
            <a:normAutofit fontScale="90000"/>
          </a:bodyPr>
          <a:lstStyle/>
          <a:p>
            <a:r>
              <a:rPr lang="en-US"/>
              <a:t>Which employers have to provide paid leave? </a:t>
            </a:r>
          </a:p>
        </p:txBody>
      </p:sp>
      <p:sp>
        <p:nvSpPr>
          <p:cNvPr id="3" name="Content Placeholder 2">
            <a:extLst>
              <a:ext uri="{FF2B5EF4-FFF2-40B4-BE49-F238E27FC236}">
                <a16:creationId xmlns:a16="http://schemas.microsoft.com/office/drawing/2014/main" id="{99EF0630-A6A1-4261-97FA-9487D5068CF0}"/>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The paid sick leave and expanded FMLA rules apply to some public employers and to private employers with fewer than 500 employees</a:t>
            </a:r>
          </a:p>
          <a:p>
            <a:pPr marL="457200" indent="-457200">
              <a:lnSpc>
                <a:spcPct val="100000"/>
              </a:lnSpc>
              <a:buFont typeface="Arial" panose="020b0604020202020204" pitchFamily="34" charset="0"/>
              <a:buChar char="•"/>
            </a:pPr>
            <a:r>
              <a:rPr lang="en-US"/>
              <a:t>Health care providers and emergency responders can be exempt</a:t>
            </a:r>
          </a:p>
          <a:p>
            <a:pPr marL="457200" indent="-457200">
              <a:lnSpc>
                <a:spcPct val="100000"/>
              </a:lnSpc>
              <a:buFont typeface="Arial" panose="020b0604020202020204" pitchFamily="34" charset="0"/>
              <a:buChar char="•"/>
            </a:pPr>
            <a:r>
              <a:rPr lang="en-US"/>
              <a:t>Small businesses with fewer than 50 employees may qualify for exemption from the requirement to provide paid leave due to school or child care closings</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80104712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6600519-52B8-4666-80C4-244E0946EA32}"/>
              </a:ext>
            </a:extLst>
          </p:cNvPr>
          <p:cNvSpPr>
            <a:spLocks noGrp="1"/>
          </p:cNvSpPr>
          <p:nvPr>
            <p:ph type="title"/>
          </p:nvPr>
        </p:nvSpPr>
        <p:spPr>
          <a:xfrm>
            <a:off x="1099450" y="520817"/>
            <a:ext cx="7415900" cy="568471"/>
          </a:xfrm>
        </p:spPr>
        <p:txBody>
          <a:bodyPr>
            <a:normAutofit fontScale="90000"/>
          </a:bodyPr>
          <a:lstStyle/>
          <a:p>
            <a:r>
              <a:rPr lang="en-US"/>
              <a:t>What paid leave is required under the FFCRA? </a:t>
            </a:r>
          </a:p>
        </p:txBody>
      </p:sp>
      <p:sp>
        <p:nvSpPr>
          <p:cNvPr id="3" name="Content Placeholder 2">
            <a:extLst>
              <a:ext uri="{FF2B5EF4-FFF2-40B4-BE49-F238E27FC236}">
                <a16:creationId xmlns:a16="http://schemas.microsoft.com/office/drawing/2014/main" id="{CAEC8CFD-2787-46AC-BC1F-F76C509FDEDA}"/>
              </a:ext>
            </a:extLst>
          </p:cNvPr>
          <p:cNvSpPr>
            <a:spLocks noGrp="1"/>
          </p:cNvSpPr>
          <p:nvPr>
            <p:ph idx="1"/>
          </p:nvPr>
        </p:nvSpPr>
        <p:spPr>
          <a:xfrm>
            <a:off x="721217" y="1825625"/>
            <a:ext cx="7794133" cy="4351338"/>
          </a:xfrm>
        </p:spPr>
        <p:txBody>
          <a:bodyPr/>
          <a:lstStyle/>
          <a:p>
            <a:pPr marL="457200" indent="-457200">
              <a:buFont typeface="Arial" panose="020b0604020202020204" pitchFamily="34" charset="0"/>
              <a:buChar char="•"/>
            </a:pPr>
            <a:r>
              <a:rPr lang="en-US"/>
              <a:t>Two weeks (up to 80 hours) of </a:t>
            </a:r>
            <a:r>
              <a:rPr lang="en-US" b="1"/>
              <a:t>paid sick leave </a:t>
            </a:r>
            <a:r>
              <a:rPr lang="en-US"/>
              <a:t>at the employee’s regular rate of pay (or minimum wage if higher) </a:t>
            </a:r>
          </a:p>
          <a:p>
            <a:pPr marL="457200" indent="-457200">
              <a:buFont typeface="Arial" panose="020b0604020202020204" pitchFamily="34" charset="0"/>
              <a:buChar char="•"/>
            </a:pPr>
            <a:r>
              <a:rPr lang="en-US"/>
              <a:t>Where the employee is:</a:t>
            </a:r>
          </a:p>
          <a:p>
            <a:pPr marL="914400" lvl="1" indent="-457200">
              <a:buFont typeface="Arial" panose="020b0604020202020204" pitchFamily="34" charset="0"/>
              <a:buChar char="•"/>
            </a:pPr>
            <a:r>
              <a:rPr lang="en-US"/>
              <a:t>Unable to work because the employee is quarantined or isolated (pursuant to Federal, State, or local government order or advice of a health care provider) and/or </a:t>
            </a:r>
          </a:p>
          <a:p>
            <a:pPr marL="914400" lvl="1" indent="-457200">
              <a:buFont typeface="Arial" panose="020b0604020202020204" pitchFamily="34" charset="0"/>
              <a:buChar char="•"/>
            </a:pPr>
            <a:r>
              <a:rPr lang="en-US"/>
              <a:t>Experiencing COVID-19 symptoms and seeking a medical diagnosis</a:t>
            </a:r>
          </a:p>
          <a:p>
            <a:pPr marL="457200" indent="-457200">
              <a:buFont typeface="Arial" panose="020b0604020202020204" pitchFamily="34" charset="0"/>
              <a:buChar char="•"/>
            </a:pPr>
            <a:r>
              <a:rPr lang="en-US" i="1"/>
              <a:t>Maximum: $511/day; $5,110 total</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209263169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6600519-52B8-4666-80C4-244E0946EA32}"/>
              </a:ext>
            </a:extLst>
          </p:cNvPr>
          <p:cNvSpPr>
            <a:spLocks noGrp="1"/>
          </p:cNvSpPr>
          <p:nvPr>
            <p:ph type="title"/>
          </p:nvPr>
        </p:nvSpPr>
        <p:spPr>
          <a:xfrm>
            <a:off x="1099450" y="520817"/>
            <a:ext cx="7415900" cy="568471"/>
          </a:xfrm>
        </p:spPr>
        <p:txBody>
          <a:bodyPr>
            <a:normAutofit fontScale="90000"/>
          </a:bodyPr>
          <a:lstStyle/>
          <a:p>
            <a:r>
              <a:rPr lang="en-US"/>
              <a:t>What paid leave is required under the FFCRA? </a:t>
            </a:r>
          </a:p>
        </p:txBody>
      </p:sp>
      <p:sp>
        <p:nvSpPr>
          <p:cNvPr id="3" name="Content Placeholder 2">
            <a:extLst>
              <a:ext uri="{FF2B5EF4-FFF2-40B4-BE49-F238E27FC236}">
                <a16:creationId xmlns:a16="http://schemas.microsoft.com/office/drawing/2014/main" id="{CAEC8CFD-2787-46AC-BC1F-F76C509FDEDA}"/>
              </a:ext>
            </a:extLst>
          </p:cNvPr>
          <p:cNvSpPr>
            <a:spLocks noGrp="1"/>
          </p:cNvSpPr>
          <p:nvPr>
            <p:ph idx="1"/>
          </p:nvPr>
        </p:nvSpPr>
        <p:spPr>
          <a:xfrm>
            <a:off x="978794" y="1825625"/>
            <a:ext cx="7536556" cy="4351338"/>
          </a:xfrm>
        </p:spPr>
        <p:txBody>
          <a:bodyPr>
            <a:normAutofit fontScale="77500" lnSpcReduction="20000"/>
          </a:bodyPr>
          <a:lstStyle/>
          <a:p>
            <a:pPr marL="457200" indent="-457200">
              <a:lnSpc>
                <a:spcPct val="120000"/>
              </a:lnSpc>
              <a:buFont typeface="Arial" panose="020b0604020202020204" pitchFamily="34" charset="0"/>
              <a:buChar char="•"/>
            </a:pPr>
            <a:r>
              <a:rPr lang="en-US"/>
              <a:t>Two weeks (up to 80 hours) of </a:t>
            </a:r>
            <a:r>
              <a:rPr lang="en-US" b="1"/>
              <a:t>paid sick leave </a:t>
            </a:r>
            <a:r>
              <a:rPr lang="en-US"/>
              <a:t>at 2/3 the employee’s regular pay rate (or minimum wage if higher)</a:t>
            </a:r>
          </a:p>
          <a:p>
            <a:pPr marL="457200" indent="-457200">
              <a:lnSpc>
                <a:spcPct val="120000"/>
              </a:lnSpc>
              <a:buFont typeface="Arial" panose="020b0604020202020204" pitchFamily="34" charset="0"/>
              <a:buChar char="•"/>
            </a:pPr>
            <a:r>
              <a:rPr lang="en-US"/>
              <a:t>Because the employee is:</a:t>
            </a:r>
          </a:p>
          <a:p>
            <a:pPr marL="914400" lvl="1" indent="-457200">
              <a:lnSpc>
                <a:spcPct val="120000"/>
              </a:lnSpc>
              <a:buFont typeface="Arial" panose="020b0604020202020204" pitchFamily="34" charset="0"/>
              <a:buChar char="•"/>
            </a:pPr>
            <a:r>
              <a:rPr lang="en-US"/>
              <a:t>Unable to work because of a bona fide need to care for an individual subject to quarantine or isolation</a:t>
            </a:r>
          </a:p>
          <a:p>
            <a:pPr marL="914400" lvl="1" indent="-457200">
              <a:lnSpc>
                <a:spcPct val="120000"/>
              </a:lnSpc>
              <a:buFont typeface="Arial" panose="020b0604020202020204" pitchFamily="34" charset="0"/>
              <a:buChar char="•"/>
            </a:pPr>
            <a:r>
              <a:rPr lang="en-US"/>
              <a:t>Unable to work because of a bona fide need to care for a child (under 18 years of age) whose school or child care provider is closed or unavailable for reasons related to COVID-19, and/or </a:t>
            </a:r>
          </a:p>
          <a:p>
            <a:pPr marL="914400" lvl="1" indent="-457200">
              <a:lnSpc>
                <a:spcPct val="120000"/>
              </a:lnSpc>
              <a:buFont typeface="Arial" panose="020b0604020202020204" pitchFamily="34" charset="0"/>
              <a:buChar char="•"/>
            </a:pPr>
            <a:r>
              <a:rPr lang="en-US"/>
              <a:t>Experiencing similar condition specified by DOL/IRS/HHS</a:t>
            </a:r>
          </a:p>
          <a:p>
            <a:pPr marL="457200" indent="-457200">
              <a:lnSpc>
                <a:spcPct val="120000"/>
              </a:lnSpc>
              <a:buFont typeface="Arial" panose="020b0604020202020204" pitchFamily="34" charset="0"/>
              <a:buChar char="•"/>
            </a:pPr>
            <a:r>
              <a:rPr lang="en-US" i="1"/>
              <a:t>Maximum: $200/day; $2,000 total</a:t>
            </a:r>
          </a:p>
        </p:txBody>
      </p:sp>
    </p:spTree>
    <p:extLst>
      <p:ext uri="{BB962C8B-B14F-4D97-AF65-F5344CB8AC3E}">
        <p14:creationId xmlns:p14="http://schemas.microsoft.com/office/powerpoint/2010/main" val="243182339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C374DCB-A392-4FAE-B72C-98CE696AC4D8}"/>
              </a:ext>
            </a:extLst>
          </p:cNvPr>
          <p:cNvSpPr>
            <a:spLocks noGrp="1"/>
          </p:cNvSpPr>
          <p:nvPr>
            <p:ph type="title"/>
          </p:nvPr>
        </p:nvSpPr>
        <p:spPr>
          <a:xfrm>
            <a:off x="1099450" y="495059"/>
            <a:ext cx="7415900" cy="568471"/>
          </a:xfrm>
        </p:spPr>
        <p:txBody>
          <a:bodyPr>
            <a:normAutofit fontScale="90000"/>
          </a:bodyPr>
          <a:lstStyle/>
          <a:p>
            <a:r>
              <a:rPr lang="en-US"/>
              <a:t>What paid leave is required under the FFCRA? </a:t>
            </a:r>
          </a:p>
        </p:txBody>
      </p:sp>
      <p:sp>
        <p:nvSpPr>
          <p:cNvPr id="3" name="Content Placeholder 2">
            <a:extLst>
              <a:ext uri="{FF2B5EF4-FFF2-40B4-BE49-F238E27FC236}">
                <a16:creationId xmlns:a16="http://schemas.microsoft.com/office/drawing/2014/main" id="{34C2F153-C0F4-49B3-8EA7-D74F6A460981}"/>
              </a:ext>
            </a:extLst>
          </p:cNvPr>
          <p:cNvSpPr>
            <a:spLocks noGrp="1"/>
          </p:cNvSpPr>
          <p:nvPr>
            <p:ph idx="1"/>
          </p:nvPr>
        </p:nvSpPr>
        <p:spPr>
          <a:xfrm>
            <a:off x="656823" y="1838504"/>
            <a:ext cx="8051711" cy="4351338"/>
          </a:xfrm>
        </p:spPr>
        <p:txBody>
          <a:bodyPr>
            <a:normAutofit fontScale="85000" lnSpcReduction="10000"/>
          </a:bodyPr>
          <a:lstStyle/>
          <a:p>
            <a:pPr marL="457200" indent="-457200">
              <a:lnSpc>
                <a:spcPct val="110000"/>
              </a:lnSpc>
              <a:buFont typeface="Arial" panose="020b0604020202020204" pitchFamily="34" charset="0"/>
              <a:buChar char="•"/>
            </a:pPr>
            <a:r>
              <a:rPr lang="en-US"/>
              <a:t>Up to an additional 10 weeks of </a:t>
            </a:r>
            <a:r>
              <a:rPr lang="en-US" b="1"/>
              <a:t>paid expanded FMLA leave</a:t>
            </a:r>
            <a:r>
              <a:rPr lang="en-US"/>
              <a:t> at 2/3 the employee’s regular rate of pay (or minimum wage if higher)</a:t>
            </a:r>
          </a:p>
          <a:p>
            <a:pPr marL="914400" lvl="1" indent="-457200">
              <a:lnSpc>
                <a:spcPct val="110000"/>
              </a:lnSpc>
              <a:buFont typeface="Arial" panose="020b0604020202020204" pitchFamily="34" charset="0"/>
              <a:buChar char="•"/>
            </a:pPr>
            <a:r>
              <a:rPr lang="en-US"/>
              <a:t>The first 10 days of expanded FMLA leave are unpaid</a:t>
            </a:r>
          </a:p>
          <a:p>
            <a:pPr marL="457200" indent="-457200">
              <a:lnSpc>
                <a:spcPct val="110000"/>
              </a:lnSpc>
              <a:buFont typeface="Arial" panose="020b0604020202020204" pitchFamily="34" charset="0"/>
              <a:buChar char="•"/>
            </a:pPr>
            <a:r>
              <a:rPr lang="en-US"/>
              <a:t>Where an employee:</a:t>
            </a:r>
          </a:p>
          <a:p>
            <a:pPr marL="914400" lvl="1" indent="-457200">
              <a:lnSpc>
                <a:spcPct val="110000"/>
              </a:lnSpc>
              <a:buFont typeface="Arial" panose="020b0604020202020204" pitchFamily="34" charset="0"/>
              <a:buChar char="•"/>
            </a:pPr>
            <a:r>
              <a:rPr lang="en-US"/>
              <a:t>Has been employed for at least 30 calendar days and</a:t>
            </a:r>
          </a:p>
          <a:p>
            <a:pPr marL="914400" lvl="1" indent="-457200">
              <a:lnSpc>
                <a:spcPct val="110000"/>
              </a:lnSpc>
              <a:buFont typeface="Arial" panose="020b0604020202020204" pitchFamily="34" charset="0"/>
              <a:buChar char="•"/>
            </a:pPr>
            <a:r>
              <a:rPr lang="en-US"/>
              <a:t>Is unable to work due to a bona fide need for leave to care for a child whose school/child care provider is closed/unavailable for reasons related to COVID-19</a:t>
            </a:r>
          </a:p>
          <a:p>
            <a:pPr marL="457200" indent="-457200">
              <a:lnSpc>
                <a:spcPct val="110000"/>
              </a:lnSpc>
              <a:buFont typeface="Arial" panose="020b0604020202020204" pitchFamily="34" charset="0"/>
              <a:buChar char="•"/>
            </a:pPr>
            <a:r>
              <a:rPr lang="en-US" i="1"/>
              <a:t>Maximum: $200/day; $10,000 total ($12,000 when combined with paid sick leave for the same reason)</a:t>
            </a:r>
          </a:p>
        </p:txBody>
      </p:sp>
    </p:spTree>
    <p:extLst>
      <p:ext uri="{BB962C8B-B14F-4D97-AF65-F5344CB8AC3E}">
        <p14:creationId xmlns:p14="http://schemas.microsoft.com/office/powerpoint/2010/main" val="3325943050"/>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54CD502-FE52-4AB8-85F0-1D8FD085BAA2}"/>
              </a:ext>
            </a:extLst>
          </p:cNvPr>
          <p:cNvSpPr>
            <a:spLocks noGrp="1"/>
          </p:cNvSpPr>
          <p:nvPr>
            <p:ph type="title"/>
          </p:nvPr>
        </p:nvSpPr>
        <p:spPr>
          <a:xfrm>
            <a:off x="1099449" y="507938"/>
            <a:ext cx="7709699" cy="568471"/>
          </a:xfrm>
        </p:spPr>
        <p:txBody>
          <a:bodyPr>
            <a:normAutofit fontScale="90000"/>
          </a:bodyPr>
          <a:lstStyle/>
          <a:p>
            <a:r>
              <a:rPr lang="en-US"/>
              <a:t>What if we provide paid leave before April 1 or pay more than required? </a:t>
            </a:r>
          </a:p>
        </p:txBody>
      </p:sp>
      <p:sp>
        <p:nvSpPr>
          <p:cNvPr id="3" name="Content Placeholder 2">
            <a:extLst>
              <a:ext uri="{FF2B5EF4-FFF2-40B4-BE49-F238E27FC236}">
                <a16:creationId xmlns:a16="http://schemas.microsoft.com/office/drawing/2014/main" id="{6AFA36EF-67D7-445B-A970-16F3B1CE0BC7}"/>
              </a:ext>
            </a:extLst>
          </p:cNvPr>
          <p:cNvSpPr>
            <a:spLocks noGrp="1"/>
          </p:cNvSpPr>
          <p:nvPr>
            <p:ph idx="1"/>
          </p:nvPr>
        </p:nvSpPr>
        <p:spPr/>
        <p:txBody>
          <a:bodyPr/>
          <a:lstStyle/>
          <a:p>
            <a:pPr marL="457200" indent="-457200">
              <a:buFont typeface="Arial" panose="020b0604020202020204" pitchFamily="34" charset="0"/>
              <a:buChar char="•"/>
            </a:pPr>
            <a:r>
              <a:rPr lang="en-US"/>
              <a:t>DOL: </a:t>
            </a:r>
          </a:p>
          <a:p>
            <a:pPr marL="914400" lvl="1" indent="-457200">
              <a:buFont typeface="Arial" panose="020b0604020202020204" pitchFamily="34" charset="0"/>
              <a:buChar char="•"/>
            </a:pPr>
            <a:r>
              <a:rPr lang="en-US"/>
              <a:t>Additional paid leave must be provided beginning April 1</a:t>
            </a:r>
          </a:p>
          <a:p>
            <a:pPr marL="914400" lvl="1" indent="-457200">
              <a:buFont typeface="Arial" panose="020b0604020202020204" pitchFamily="34" charset="0"/>
              <a:buChar char="•"/>
            </a:pPr>
            <a:r>
              <a:rPr lang="en-US"/>
              <a:t>Employers can’t deny paid sick leave if leave was already provided before April 1</a:t>
            </a:r>
          </a:p>
          <a:p>
            <a:pPr marL="914400" lvl="1" indent="-457200">
              <a:buFont typeface="Arial" panose="020b0604020202020204" pitchFamily="34" charset="0"/>
              <a:buChar char="•"/>
            </a:pPr>
            <a:r>
              <a:rPr lang="en-US"/>
              <a:t>Tax credits are not available for supplemental leave or pay</a:t>
            </a:r>
          </a:p>
          <a:p>
            <a:pPr marL="457200" indent="-457200">
              <a:buFont typeface="Arial" panose="020b0604020202020204" pitchFamily="34" charset="0"/>
              <a:buChar char="•"/>
            </a:pPr>
            <a:r>
              <a:rPr lang="en-US"/>
              <a:t>IRS:  </a:t>
            </a:r>
          </a:p>
          <a:p>
            <a:pPr marL="914400" lvl="1" indent="-457200">
              <a:buFont typeface="Arial" panose="020b0604020202020204" pitchFamily="34" charset="0"/>
              <a:buChar char="•"/>
            </a:pPr>
            <a:r>
              <a:rPr lang="en-US"/>
              <a:t>Eligible employers will be able to claim tax credits based on qualifying leave they provide between the effective date and December 31, 2020 (not before)</a:t>
            </a:r>
          </a:p>
        </p:txBody>
      </p:sp>
    </p:spTree>
    <p:extLst>
      <p:ext uri="{BB962C8B-B14F-4D97-AF65-F5344CB8AC3E}">
        <p14:creationId xmlns:p14="http://schemas.microsoft.com/office/powerpoint/2010/main" val="303406487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0775F2-2777-4226-8B17-AFDA6AB0B244}"/>
              </a:ext>
            </a:extLst>
          </p:cNvPr>
          <p:cNvSpPr>
            <a:spLocks noGrp="1"/>
          </p:cNvSpPr>
          <p:nvPr>
            <p:ph type="title"/>
          </p:nvPr>
        </p:nvSpPr>
        <p:spPr/>
        <p:txBody>
          <a:bodyPr>
            <a:normAutofit fontScale="90000"/>
          </a:bodyPr>
          <a:lstStyle/>
          <a:p>
            <a:r>
              <a:rPr lang="en-US"/>
              <a:t>How do you determine whether an employer has fewer than 500 EEs?</a:t>
            </a:r>
          </a:p>
        </p:txBody>
      </p:sp>
      <p:sp>
        <p:nvSpPr>
          <p:cNvPr id="3" name="Content Placeholder 2">
            <a:extLst>
              <a:ext uri="{FF2B5EF4-FFF2-40B4-BE49-F238E27FC236}">
                <a16:creationId xmlns:a16="http://schemas.microsoft.com/office/drawing/2014/main" id="{13AD98BA-975C-429D-81D4-6E35C08DC8D1}"/>
              </a:ext>
            </a:extLst>
          </p:cNvPr>
          <p:cNvSpPr>
            <a:spLocks noGrp="1"/>
          </p:cNvSpPr>
          <p:nvPr>
            <p:ph idx="1"/>
          </p:nvPr>
        </p:nvSpPr>
        <p:spPr/>
        <p:txBody>
          <a:bodyPr/>
          <a:lstStyle/>
          <a:p>
            <a:pPr marL="457200" indent="-457200">
              <a:buFont typeface="Arial" panose="020b0604020202020204" pitchFamily="34" charset="0"/>
              <a:buChar char="•"/>
            </a:pPr>
            <a:r>
              <a:rPr lang="en-US"/>
              <a:t>Use employee count at the time the leave is to be taken </a:t>
            </a:r>
          </a:p>
          <a:p>
            <a:pPr marL="457200" indent="-457200">
              <a:buFont typeface="Arial" panose="020b0604020202020204" pitchFamily="34" charset="0"/>
              <a:buChar char="•"/>
            </a:pPr>
            <a:r>
              <a:rPr lang="en-US"/>
              <a:t>Count full-time and part-time employees within the U.S. (including territories and possessions), including:</a:t>
            </a:r>
          </a:p>
          <a:p>
            <a:pPr marL="914400" lvl="1" indent="-457200">
              <a:buFont typeface="Arial" panose="020b0604020202020204" pitchFamily="34" charset="0"/>
              <a:buChar char="•"/>
            </a:pPr>
            <a:r>
              <a:rPr lang="en-US"/>
              <a:t>Employees on leave</a:t>
            </a:r>
          </a:p>
          <a:p>
            <a:pPr marL="914400" lvl="1" indent="-457200">
              <a:buFont typeface="Arial" panose="020b0604020202020204" pitchFamily="34" charset="0"/>
              <a:buChar char="•"/>
            </a:pPr>
            <a:r>
              <a:rPr lang="en-US"/>
              <a:t>Temporary employees who are jointly employed by you and another employer</a:t>
            </a:r>
          </a:p>
          <a:p>
            <a:pPr marL="914400" lvl="1" indent="-457200">
              <a:buFont typeface="Arial" panose="020b0604020202020204" pitchFamily="34" charset="0"/>
              <a:buChar char="•"/>
            </a:pPr>
            <a:r>
              <a:rPr lang="en-US"/>
              <a:t>Day laborers supplied by a temporary agency</a:t>
            </a:r>
          </a:p>
          <a:p>
            <a:pPr marL="457200" indent="-457200">
              <a:buFont typeface="Arial" panose="020b0604020202020204" pitchFamily="34" charset="0"/>
              <a:buChar char="•"/>
            </a:pPr>
            <a:r>
              <a:rPr lang="en-US"/>
              <a:t>Do not count independent contractors</a:t>
            </a:r>
          </a:p>
        </p:txBody>
      </p:sp>
    </p:spTree>
    <p:extLst>
      <p:ext uri="{BB962C8B-B14F-4D97-AF65-F5344CB8AC3E}">
        <p14:creationId xmlns:p14="http://schemas.microsoft.com/office/powerpoint/2010/main" val="196979576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8FC684E-C616-4E50-A113-641E7789733B}"/>
              </a:ext>
            </a:extLst>
          </p:cNvPr>
          <p:cNvSpPr>
            <a:spLocks noGrp="1"/>
          </p:cNvSpPr>
          <p:nvPr>
            <p:ph type="title"/>
          </p:nvPr>
        </p:nvSpPr>
        <p:spPr/>
        <p:txBody>
          <a:bodyPr/>
          <a:lstStyle/>
          <a:p>
            <a:r>
              <a:rPr lang="en-US"/>
              <a:t>Commonly Owned Companies</a:t>
            </a:r>
          </a:p>
        </p:txBody>
      </p:sp>
      <p:sp>
        <p:nvSpPr>
          <p:cNvPr id="3" name="Content Placeholder 2">
            <a:extLst>
              <a:ext uri="{FF2B5EF4-FFF2-40B4-BE49-F238E27FC236}">
                <a16:creationId xmlns:a16="http://schemas.microsoft.com/office/drawing/2014/main" id="{41A516EC-5AA5-46BF-BE21-A7E93E61A71D}"/>
              </a:ext>
            </a:extLst>
          </p:cNvPr>
          <p:cNvSpPr>
            <a:spLocks noGrp="1"/>
          </p:cNvSpPr>
          <p:nvPr>
            <p:ph idx="1"/>
          </p:nvPr>
        </p:nvSpPr>
        <p:spPr/>
        <p:txBody>
          <a:bodyPr>
            <a:normAutofit fontScale="85000" lnSpcReduction="10000"/>
          </a:bodyPr>
          <a:lstStyle/>
          <a:p>
            <a:pPr marL="457200" indent="-457200">
              <a:lnSpc>
                <a:spcPct val="110000"/>
              </a:lnSpc>
              <a:buFont typeface="Arial" panose="020b0604020202020204" pitchFamily="34" charset="0"/>
              <a:buChar char="•"/>
            </a:pPr>
            <a:r>
              <a:rPr lang="en-US"/>
              <a:t>A company with separate establishments or divisions is considered to be a single employer </a:t>
            </a:r>
          </a:p>
          <a:p>
            <a:pPr marL="457200" indent="-457200">
              <a:lnSpc>
                <a:spcPct val="110000"/>
              </a:lnSpc>
              <a:buFont typeface="Arial" panose="020b0604020202020204" pitchFamily="34" charset="0"/>
              <a:buChar char="•"/>
            </a:pPr>
            <a:r>
              <a:rPr lang="en-US"/>
              <a:t>Commonly owned companies are separate employers unless they are joint employers under the FLSA with respect to certain employees </a:t>
            </a:r>
          </a:p>
          <a:p>
            <a:pPr marL="457200" indent="-457200">
              <a:lnSpc>
                <a:spcPct val="110000"/>
              </a:lnSpc>
              <a:buFont typeface="Arial" panose="020b0604020202020204" pitchFamily="34" charset="0"/>
              <a:buChar char="•"/>
            </a:pPr>
            <a:r>
              <a:rPr lang="en-US"/>
              <a:t>If two entities are joint employers, all of their common employees must be counted</a:t>
            </a:r>
          </a:p>
          <a:p>
            <a:pPr marL="457200" indent="-457200">
              <a:lnSpc>
                <a:spcPct val="110000"/>
              </a:lnSpc>
              <a:buFont typeface="Arial" panose="020b0604020202020204" pitchFamily="34" charset="0"/>
              <a:buChar char="•"/>
            </a:pPr>
            <a:r>
              <a:rPr lang="en-US"/>
              <a:t>Employer integration rules apply under the FMLA </a:t>
            </a:r>
          </a:p>
        </p:txBody>
      </p:sp>
    </p:spTree>
    <p:extLst>
      <p:ext uri="{BB962C8B-B14F-4D97-AF65-F5344CB8AC3E}">
        <p14:creationId xmlns:p14="http://schemas.microsoft.com/office/powerpoint/2010/main" val="302963705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A629FC9-7A58-462A-80BB-B64E4E7381A8}"/>
              </a:ext>
            </a:extLst>
          </p:cNvPr>
          <p:cNvSpPr>
            <a:spLocks noGrp="1"/>
          </p:cNvSpPr>
          <p:nvPr>
            <p:ph type="title"/>
          </p:nvPr>
        </p:nvSpPr>
        <p:spPr/>
        <p:txBody>
          <a:bodyPr/>
          <a:lstStyle/>
          <a:p>
            <a:r>
              <a:rPr lang="en-US"/>
              <a:t>FLSA Joint Employer Test </a:t>
            </a:r>
          </a:p>
        </p:txBody>
      </p:sp>
      <p:sp>
        <p:nvSpPr>
          <p:cNvPr id="3" name="Content Placeholder 2">
            <a:extLst>
              <a:ext uri="{FF2B5EF4-FFF2-40B4-BE49-F238E27FC236}">
                <a16:creationId xmlns:a16="http://schemas.microsoft.com/office/drawing/2014/main" id="{613B9317-815A-4807-A83A-D1B3A00B7CD9}"/>
              </a:ext>
            </a:extLst>
          </p:cNvPr>
          <p:cNvSpPr>
            <a:spLocks noGrp="1"/>
          </p:cNvSpPr>
          <p:nvPr>
            <p:ph idx="1"/>
          </p:nvPr>
        </p:nvSpPr>
        <p:spPr/>
        <p:txBody>
          <a:bodyPr/>
          <a:lstStyle/>
          <a:p>
            <a:pPr marL="457200" indent="-457200">
              <a:buFont typeface="Arial" panose="020b0604020202020204" pitchFamily="34" charset="0"/>
              <a:buChar char="•"/>
            </a:pPr>
            <a:r>
              <a:rPr lang="en-US"/>
              <a:t>There are two potential scenarios where an employee may have one or more joint employers</a:t>
            </a:r>
          </a:p>
          <a:p>
            <a:pPr marL="914400" lvl="1" indent="-457200">
              <a:buFont typeface="Arial" panose="020b0604020202020204" pitchFamily="34" charset="0"/>
              <a:buChar char="•"/>
            </a:pPr>
            <a:r>
              <a:rPr lang="en-US"/>
              <a:t>Employee performs work for the employer that simultaneously benefits another individual or entity</a:t>
            </a:r>
          </a:p>
          <a:p>
            <a:pPr marL="914400" lvl="1" indent="-457200">
              <a:buFont typeface="Arial" panose="020b0604020202020204" pitchFamily="34" charset="0"/>
              <a:buChar char="•"/>
            </a:pPr>
            <a:r>
              <a:rPr lang="en-US"/>
              <a:t>Employers are sufficiently associated with respect to the employment of the employee</a:t>
            </a:r>
          </a:p>
          <a:p>
            <a:pPr marL="457200" indent="-457200">
              <a:buFont typeface="Arial" panose="020b0604020202020204" pitchFamily="34" charset="0"/>
              <a:buChar char="•"/>
            </a:pPr>
            <a:r>
              <a:rPr lang="en-US"/>
              <a:t>Joint employment is a facts and circumstances determination</a:t>
            </a:r>
          </a:p>
        </p:txBody>
      </p:sp>
    </p:spTree>
    <p:extLst>
      <p:ext uri="{BB962C8B-B14F-4D97-AF65-F5344CB8AC3E}">
        <p14:creationId xmlns:p14="http://schemas.microsoft.com/office/powerpoint/2010/main" val="337074357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BE89C1A-1246-49A5-B3F3-BF92FDED760A}"/>
              </a:ext>
            </a:extLst>
          </p:cNvPr>
          <p:cNvSpPr>
            <a:spLocks noGrp="1"/>
          </p:cNvSpPr>
          <p:nvPr>
            <p:ph type="title"/>
          </p:nvPr>
        </p:nvSpPr>
        <p:spPr/>
        <p:txBody>
          <a:bodyPr/>
          <a:lstStyle/>
          <a:p>
            <a:r>
              <a:rPr lang="en-US"/>
              <a:t>FMLA Integrated Employer Test</a:t>
            </a:r>
          </a:p>
        </p:txBody>
      </p:sp>
      <p:sp>
        <p:nvSpPr>
          <p:cNvPr id="3" name="Content Placeholder 2">
            <a:extLst>
              <a:ext uri="{FF2B5EF4-FFF2-40B4-BE49-F238E27FC236}">
                <a16:creationId xmlns:a16="http://schemas.microsoft.com/office/drawing/2014/main" id="{D7D4FA9C-ADDE-4513-B303-1686622429F8}"/>
              </a:ext>
            </a:extLst>
          </p:cNvPr>
          <p:cNvSpPr>
            <a:spLocks noGrp="1"/>
          </p:cNvSpPr>
          <p:nvPr>
            <p:ph idx="1"/>
          </p:nvPr>
        </p:nvSpPr>
        <p:spPr/>
        <p:txBody>
          <a:bodyPr>
            <a:normAutofit fontScale="85000" lnSpcReduction="10000"/>
          </a:bodyPr>
          <a:lstStyle/>
          <a:p>
            <a:pPr marL="457200" indent="-457200">
              <a:lnSpc>
                <a:spcPct val="110000"/>
              </a:lnSpc>
              <a:buFont typeface="Arial" panose="020b0604020202020204" pitchFamily="34" charset="0"/>
              <a:buChar char="•"/>
            </a:pPr>
            <a:r>
              <a:rPr lang="en-US"/>
              <a:t>All employees of the corporation, at all locations, are counted for FMLA purposes</a:t>
            </a:r>
          </a:p>
          <a:p>
            <a:pPr marL="457200" indent="-457200">
              <a:lnSpc>
                <a:spcPct val="110000"/>
              </a:lnSpc>
              <a:buFont typeface="Arial" panose="020b0604020202020204" pitchFamily="34" charset="0"/>
              <a:buChar char="•"/>
            </a:pPr>
            <a:r>
              <a:rPr lang="en-US"/>
              <a:t>Separate entities or corporations may be parts of a single employer for FMLA purposes if they meet the integrated employer test </a:t>
            </a:r>
          </a:p>
          <a:p>
            <a:pPr marL="457200" indent="-457200">
              <a:lnSpc>
                <a:spcPct val="110000"/>
              </a:lnSpc>
              <a:buFont typeface="Arial" panose="020b0604020202020204" pitchFamily="34" charset="0"/>
              <a:buChar char="•"/>
            </a:pPr>
            <a:r>
              <a:rPr lang="en-US"/>
              <a:t>Factors to be considered </a:t>
            </a:r>
          </a:p>
          <a:p>
            <a:pPr marL="914400" lvl="1" indent="-457200">
              <a:lnSpc>
                <a:spcPct val="110000"/>
              </a:lnSpc>
              <a:buFont typeface="Arial" panose="020b0604020202020204" pitchFamily="34" charset="0"/>
              <a:buChar char="•"/>
            </a:pPr>
            <a:r>
              <a:rPr lang="en-US"/>
              <a:t>Common management</a:t>
            </a:r>
          </a:p>
          <a:p>
            <a:pPr marL="914400" lvl="1" indent="-457200">
              <a:lnSpc>
                <a:spcPct val="110000"/>
              </a:lnSpc>
              <a:buFont typeface="Arial" panose="020b0604020202020204" pitchFamily="34" charset="0"/>
              <a:buChar char="•"/>
            </a:pPr>
            <a:r>
              <a:rPr lang="en-US"/>
              <a:t>Interrelation between operations</a:t>
            </a:r>
          </a:p>
          <a:p>
            <a:pPr marL="914400" lvl="1" indent="-457200">
              <a:lnSpc>
                <a:spcPct val="110000"/>
              </a:lnSpc>
              <a:buFont typeface="Arial" panose="020b0604020202020204" pitchFamily="34" charset="0"/>
              <a:buChar char="•"/>
            </a:pPr>
            <a:r>
              <a:rPr lang="en-US"/>
              <a:t>Centralized control of labor relations</a:t>
            </a:r>
          </a:p>
          <a:p>
            <a:pPr marL="914400" lvl="1" indent="-457200">
              <a:lnSpc>
                <a:spcPct val="110000"/>
              </a:lnSpc>
              <a:buFont typeface="Arial" panose="020b0604020202020204" pitchFamily="34" charset="0"/>
              <a:buChar char="•"/>
            </a:pPr>
            <a:r>
              <a:rPr lang="en-US"/>
              <a:t>Degree of common ownership or financial control</a:t>
            </a:r>
          </a:p>
        </p:txBody>
      </p:sp>
    </p:spTree>
    <p:extLst>
      <p:ext uri="{BB962C8B-B14F-4D97-AF65-F5344CB8AC3E}">
        <p14:creationId xmlns:p14="http://schemas.microsoft.com/office/powerpoint/2010/main" val="352246278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9E8FD3-AEA8-485A-866C-641C20573099}"/>
              </a:ext>
            </a:extLst>
          </p:cNvPr>
          <p:cNvSpPr>
            <a:spLocks noGrp="1"/>
          </p:cNvSpPr>
          <p:nvPr>
            <p:ph type="title"/>
          </p:nvPr>
        </p:nvSpPr>
        <p:spPr>
          <a:xfrm>
            <a:off x="1099450" y="495059"/>
            <a:ext cx="7799851" cy="568471"/>
          </a:xfrm>
        </p:spPr>
        <p:txBody>
          <a:bodyPr>
            <a:normAutofit fontScale="90000"/>
          </a:bodyPr>
          <a:lstStyle/>
          <a:p>
            <a:r>
              <a:rPr lang="en-US"/>
              <a:t>Will there be a law that helps employers with more than 500 EEs?</a:t>
            </a:r>
          </a:p>
        </p:txBody>
      </p:sp>
      <p:sp>
        <p:nvSpPr>
          <p:cNvPr id="3" name="Content Placeholder 2">
            <a:extLst>
              <a:ext uri="{FF2B5EF4-FFF2-40B4-BE49-F238E27FC236}">
                <a16:creationId xmlns:a16="http://schemas.microsoft.com/office/drawing/2014/main" id="{AB18350D-C161-4A98-8692-98E57E97B5FA}"/>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There are no current plans to require paid leave for employees of larger companies</a:t>
            </a:r>
          </a:p>
          <a:p>
            <a:pPr marL="457200" indent="-457200">
              <a:buFont typeface="Arial" panose="020b0604020202020204" pitchFamily="34" charset="0"/>
              <a:buChar char="•"/>
            </a:pPr>
            <a:r>
              <a:rPr lang="en-US"/>
              <a:t>These companies are more likely to provide paid leave already</a:t>
            </a:r>
          </a:p>
          <a:p>
            <a:pPr marL="457200" indent="-457200">
              <a:buFont typeface="Arial" panose="020b0604020202020204" pitchFamily="34" charset="0"/>
              <a:buChar char="•"/>
            </a:pPr>
            <a:r>
              <a:rPr lang="en-US"/>
              <a:t>Other COVID-19 legislative relief efforts may apply to large employers</a:t>
            </a:r>
          </a:p>
        </p:txBody>
      </p:sp>
    </p:spTree>
    <p:extLst>
      <p:ext uri="{BB962C8B-B14F-4D97-AF65-F5344CB8AC3E}">
        <p14:creationId xmlns:p14="http://schemas.microsoft.com/office/powerpoint/2010/main" val="234280353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DC815CBF-F1C7-4FA9-A5BC-353D0867DE72}"/>
              </a:ext>
            </a:extLst>
          </p:cNvPr>
          <p:cNvSpPr>
            <a:spLocks noGrp="1"/>
          </p:cNvSpPr>
          <p:nvPr>
            <p:ph type="title"/>
          </p:nvPr>
        </p:nvSpPr>
        <p:spPr/>
        <p:txBody>
          <a:bodyPr/>
          <a:lstStyle/>
          <a:p>
            <a:r>
              <a:rPr lang="en-US"/>
              <a:t>Today’s Agenda</a:t>
            </a:r>
          </a:p>
        </p:txBody>
      </p:sp>
      <p:sp>
        <p:nvSpPr>
          <p:cNvPr id="5" name="Text Placeholder 4">
            <a:extLst>
              <a:ext uri="{FF2B5EF4-FFF2-40B4-BE49-F238E27FC236}">
                <a16:creationId xmlns:a16="http://schemas.microsoft.com/office/drawing/2014/main" id="{1225A72D-0FCF-47E3-9977-8EE12CBBC2D8}"/>
              </a:ext>
            </a:extLst>
          </p:cNvPr>
          <p:cNvSpPr>
            <a:spLocks noGrp="1"/>
          </p:cNvSpPr>
          <p:nvPr>
            <p:ph type="body" sz="quarter" idx="10"/>
          </p:nvPr>
        </p:nvSpPr>
        <p:spPr/>
        <p:txBody>
          <a:bodyPr/>
          <a:lstStyle/>
          <a:p>
            <a:pPr marL="342900" indent="-342900">
              <a:buFont typeface="Arial" panose="020b0604020202020204" pitchFamily="34" charset="0"/>
              <a:buChar char="•"/>
            </a:pPr>
            <a:r>
              <a:rPr lang="en-US"/>
              <a:t>Situation Summary</a:t>
            </a:r>
          </a:p>
          <a:p>
            <a:pPr marL="342900" indent="-342900">
              <a:buFont typeface="Arial" panose="020b0604020202020204" pitchFamily="34" charset="0"/>
              <a:buChar char="•"/>
            </a:pPr>
            <a:r>
              <a:rPr lang="en-US"/>
              <a:t>Latest Updates  </a:t>
            </a:r>
          </a:p>
          <a:p>
            <a:pPr marL="342900" indent="-342900">
              <a:buFont typeface="Arial" panose="020b0604020202020204" pitchFamily="34" charset="0"/>
              <a:buChar char="•"/>
            </a:pPr>
            <a:r>
              <a:rPr lang="en-US"/>
              <a:t>Common Employer Questions</a:t>
            </a:r>
          </a:p>
        </p:txBody>
      </p:sp>
    </p:spTree>
    <p:extLst>
      <p:ext uri="{BB962C8B-B14F-4D97-AF65-F5344CB8AC3E}">
        <p14:creationId xmlns:p14="http://schemas.microsoft.com/office/powerpoint/2010/main" val="3167014449"/>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47B6B3B-17B3-4091-BF17-4C3B0ABC872C}"/>
              </a:ext>
            </a:extLst>
          </p:cNvPr>
          <p:cNvSpPr>
            <a:spLocks noGrp="1"/>
          </p:cNvSpPr>
          <p:nvPr>
            <p:ph type="title"/>
          </p:nvPr>
        </p:nvSpPr>
        <p:spPr>
          <a:xfrm>
            <a:off x="1099450" y="533696"/>
            <a:ext cx="7415900" cy="568471"/>
          </a:xfrm>
        </p:spPr>
        <p:txBody>
          <a:bodyPr>
            <a:normAutofit fontScale="90000"/>
          </a:bodyPr>
          <a:lstStyle/>
          <a:p>
            <a:r>
              <a:rPr lang="en-US"/>
              <a:t>How do small employers get an exemption from paid leave rules? </a:t>
            </a:r>
          </a:p>
        </p:txBody>
      </p:sp>
      <p:sp>
        <p:nvSpPr>
          <p:cNvPr id="3" name="Content Placeholder 2">
            <a:extLst>
              <a:ext uri="{FF2B5EF4-FFF2-40B4-BE49-F238E27FC236}">
                <a16:creationId xmlns:a16="http://schemas.microsoft.com/office/drawing/2014/main" id="{9CF684EE-CFF3-4712-874A-3C19A669E4B2}"/>
              </a:ext>
            </a:extLst>
          </p:cNvPr>
          <p:cNvSpPr>
            <a:spLocks noGrp="1"/>
          </p:cNvSpPr>
          <p:nvPr>
            <p:ph idx="1"/>
          </p:nvPr>
        </p:nvSpPr>
        <p:spPr>
          <a:xfrm>
            <a:off x="1099450" y="1996225"/>
            <a:ext cx="7415900" cy="4180738"/>
          </a:xfrm>
        </p:spPr>
        <p:txBody>
          <a:bodyPr/>
          <a:lstStyle/>
          <a:p>
            <a:pPr marL="457200" indent="-457200">
              <a:lnSpc>
                <a:spcPct val="100000"/>
              </a:lnSpc>
              <a:buFont typeface="Arial" panose="020b0604020202020204" pitchFamily="34" charset="0"/>
              <a:buChar char="•"/>
            </a:pPr>
            <a:r>
              <a:rPr lang="en-US"/>
              <a:t>Exemptions are available to businesses with fewer than 50 employees </a:t>
            </a:r>
          </a:p>
          <a:p>
            <a:pPr marL="914400" lvl="1" indent="-457200">
              <a:lnSpc>
                <a:spcPct val="100000"/>
              </a:lnSpc>
              <a:buFont typeface="Arial" panose="020b0604020202020204" pitchFamily="34" charset="0"/>
              <a:buChar char="•"/>
            </a:pPr>
            <a:r>
              <a:rPr lang="en-US"/>
              <a:t>If providing leave would jeopardize the viability of the business as a going concern</a:t>
            </a:r>
          </a:p>
          <a:p>
            <a:pPr marL="457200" indent="-457200">
              <a:lnSpc>
                <a:spcPct val="100000"/>
              </a:lnSpc>
              <a:buFont typeface="Arial" panose="020b0604020202020204" pitchFamily="34" charset="0"/>
              <a:buChar char="•"/>
            </a:pPr>
            <a:r>
              <a:rPr lang="en-US"/>
              <a:t>Document why the business meets the criteria (will be addressed in more detail in forthcoming regulations)</a:t>
            </a:r>
          </a:p>
          <a:p>
            <a:pPr marL="457200" indent="-457200">
              <a:lnSpc>
                <a:spcPct val="100000"/>
              </a:lnSpc>
              <a:buFont typeface="Arial" panose="020b0604020202020204" pitchFamily="34" charset="0"/>
              <a:buChar char="•"/>
            </a:pPr>
            <a:r>
              <a:rPr lang="en-US" b="1" i="1"/>
              <a:t>Do not send any materials to the DOL</a:t>
            </a:r>
            <a:endParaRPr lang="en-US"/>
          </a:p>
        </p:txBody>
      </p:sp>
    </p:spTree>
    <p:extLst>
      <p:ext uri="{BB962C8B-B14F-4D97-AF65-F5344CB8AC3E}">
        <p14:creationId xmlns:p14="http://schemas.microsoft.com/office/powerpoint/2010/main" val="179060769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E2DCE96-AC9F-4CEF-81BD-58FD6F092384}"/>
              </a:ext>
            </a:extLst>
          </p:cNvPr>
          <p:cNvSpPr>
            <a:spLocks noGrp="1"/>
          </p:cNvSpPr>
          <p:nvPr>
            <p:ph type="title"/>
          </p:nvPr>
        </p:nvSpPr>
        <p:spPr>
          <a:xfrm>
            <a:off x="1099450" y="559454"/>
            <a:ext cx="7415900" cy="568471"/>
          </a:xfrm>
        </p:spPr>
        <p:txBody>
          <a:bodyPr>
            <a:normAutofit fontScale="90000"/>
          </a:bodyPr>
          <a:lstStyle/>
          <a:p>
            <a:r>
              <a:rPr lang="en-US"/>
              <a:t>What are exempt medical providers/emergency responders? </a:t>
            </a:r>
          </a:p>
        </p:txBody>
      </p:sp>
      <p:sp>
        <p:nvSpPr>
          <p:cNvPr id="3" name="Content Placeholder 2">
            <a:extLst>
              <a:ext uri="{FF2B5EF4-FFF2-40B4-BE49-F238E27FC236}">
                <a16:creationId xmlns:a16="http://schemas.microsoft.com/office/drawing/2014/main" id="{31CCF6FF-D936-464E-8034-7C5A98FF94F8}"/>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This term is not defined in the statutory language or in any existing DOL guidance</a:t>
            </a:r>
          </a:p>
          <a:p>
            <a:pPr marL="457200" indent="-457200">
              <a:lnSpc>
                <a:spcPct val="100000"/>
              </a:lnSpc>
              <a:buFont typeface="Arial" panose="020b0604020202020204" pitchFamily="34" charset="0"/>
              <a:buChar char="•"/>
            </a:pPr>
            <a:r>
              <a:rPr lang="en-US"/>
              <a:t>Additional information is expected in DOL regulations</a:t>
            </a:r>
          </a:p>
          <a:p>
            <a:pPr marL="457200" indent="-457200">
              <a:lnSpc>
                <a:spcPct val="100000"/>
              </a:lnSpc>
              <a:buFont typeface="Arial" panose="020b0604020202020204" pitchFamily="34" charset="0"/>
              <a:buChar char="•"/>
            </a:pPr>
            <a:r>
              <a:rPr lang="en-US"/>
              <a:t>Employers should make good faith efforts to comply during the non-enforcement period</a:t>
            </a:r>
          </a:p>
        </p:txBody>
      </p:sp>
    </p:spTree>
    <p:extLst>
      <p:ext uri="{BB962C8B-B14F-4D97-AF65-F5344CB8AC3E}">
        <p14:creationId xmlns:p14="http://schemas.microsoft.com/office/powerpoint/2010/main" val="166269915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14B2327-C8EC-460D-BB65-2EA740D2B966}"/>
              </a:ext>
            </a:extLst>
          </p:cNvPr>
          <p:cNvSpPr>
            <a:spLocks noGrp="1"/>
          </p:cNvSpPr>
          <p:nvPr>
            <p:ph type="title"/>
          </p:nvPr>
        </p:nvSpPr>
        <p:spPr>
          <a:xfrm>
            <a:off x="1099450" y="520817"/>
            <a:ext cx="7415900" cy="568471"/>
          </a:xfrm>
        </p:spPr>
        <p:txBody>
          <a:bodyPr>
            <a:normAutofit fontScale="90000"/>
          </a:bodyPr>
          <a:lstStyle/>
          <a:p>
            <a:r>
              <a:rPr lang="en-US"/>
              <a:t>Do paid sick leave rules apply to part-time employees? </a:t>
            </a:r>
          </a:p>
        </p:txBody>
      </p:sp>
      <p:sp>
        <p:nvSpPr>
          <p:cNvPr id="3" name="Content Placeholder 2">
            <a:extLst>
              <a:ext uri="{FF2B5EF4-FFF2-40B4-BE49-F238E27FC236}">
                <a16:creationId xmlns:a16="http://schemas.microsoft.com/office/drawing/2014/main" id="{B38977D7-A47D-4BC7-BE0E-DE4C5CF7F813}"/>
              </a:ext>
            </a:extLst>
          </p:cNvPr>
          <p:cNvSpPr>
            <a:spLocks noGrp="1"/>
          </p:cNvSpPr>
          <p:nvPr>
            <p:ph idx="1"/>
          </p:nvPr>
        </p:nvSpPr>
        <p:spPr>
          <a:xfrm>
            <a:off x="592428" y="1825625"/>
            <a:ext cx="7922922" cy="4351338"/>
          </a:xfrm>
        </p:spPr>
        <p:txBody>
          <a:bodyPr/>
          <a:lstStyle/>
          <a:p>
            <a:pPr marL="457200" indent="-457200">
              <a:buFont typeface="Arial" panose="020b0604020202020204" pitchFamily="34" charset="0"/>
              <a:buChar char="•"/>
            </a:pPr>
            <a:r>
              <a:rPr lang="en-US"/>
              <a:t>Yes, a part-time employee is entitled to: </a:t>
            </a:r>
          </a:p>
          <a:p>
            <a:pPr marL="914400" lvl="1" indent="-457200">
              <a:buFont typeface="Arial" panose="020b0604020202020204" pitchFamily="34" charset="0"/>
              <a:buChar char="•"/>
            </a:pPr>
            <a:r>
              <a:rPr lang="en-US"/>
              <a:t>Paid sick leave for normally scheduled work hours in a two-week period</a:t>
            </a:r>
          </a:p>
          <a:p>
            <a:pPr marL="914400" lvl="1" indent="-457200">
              <a:buFont typeface="Arial" panose="020b0604020202020204" pitchFamily="34" charset="0"/>
              <a:buChar char="•"/>
            </a:pPr>
            <a:r>
              <a:rPr lang="en-US"/>
              <a:t>Expanded FMLA leave for normal number of work hours per day up to 10 weeks</a:t>
            </a:r>
          </a:p>
          <a:p>
            <a:pPr marL="457200" indent="-457200">
              <a:buFont typeface="Arial" panose="020b0604020202020204" pitchFamily="34" charset="0"/>
              <a:buChar char="•"/>
            </a:pPr>
            <a:r>
              <a:rPr lang="en-US"/>
              <a:t>Determining hours if no normal schedule</a:t>
            </a:r>
          </a:p>
          <a:p>
            <a:pPr marL="914400" lvl="1" indent="-457200">
              <a:buFont typeface="Arial" panose="020b0604020202020204" pitchFamily="34" charset="0"/>
              <a:buChar char="•"/>
            </a:pPr>
            <a:r>
              <a:rPr lang="en-US"/>
              <a:t>Use a six-month average to calculate the average daily hours</a:t>
            </a:r>
          </a:p>
          <a:p>
            <a:pPr marL="914400" lvl="1" indent="-457200">
              <a:buFont typeface="Arial" panose="020b0604020202020204" pitchFamily="34" charset="0"/>
              <a:buChar char="•"/>
            </a:pPr>
            <a:r>
              <a:rPr lang="en-US"/>
              <a:t>If  not employed for 6 months, use the number of hours agreed to upon hiring</a:t>
            </a:r>
          </a:p>
          <a:p>
            <a:pPr marL="914400" lvl="1" indent="-457200">
              <a:buFont typeface="Arial" panose="020b0604020202020204" pitchFamily="34" charset="0"/>
              <a:buChar char="•"/>
            </a:pPr>
            <a:r>
              <a:rPr lang="en-US"/>
              <a:t>If no agreement, use average hours/day scheduled over the term of employment</a:t>
            </a:r>
          </a:p>
          <a:p>
            <a:endParaRPr lang="en-US"/>
          </a:p>
        </p:txBody>
      </p:sp>
    </p:spTree>
    <p:extLst>
      <p:ext uri="{BB962C8B-B14F-4D97-AF65-F5344CB8AC3E}">
        <p14:creationId xmlns:p14="http://schemas.microsoft.com/office/powerpoint/2010/main" val="250631940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BCFDBD-F9A5-4C7F-ABAA-F4481B4F91CC}"/>
              </a:ext>
            </a:extLst>
          </p:cNvPr>
          <p:cNvSpPr>
            <a:spLocks noGrp="1"/>
          </p:cNvSpPr>
          <p:nvPr>
            <p:ph type="title"/>
          </p:nvPr>
        </p:nvSpPr>
        <p:spPr>
          <a:xfrm>
            <a:off x="1099450" y="507938"/>
            <a:ext cx="7415900" cy="568471"/>
          </a:xfrm>
        </p:spPr>
        <p:txBody>
          <a:bodyPr>
            <a:normAutofit fontScale="90000"/>
          </a:bodyPr>
          <a:lstStyle/>
          <a:p>
            <a:r>
              <a:rPr lang="en-US"/>
              <a:t>What records must an employer keep?</a:t>
            </a:r>
          </a:p>
        </p:txBody>
      </p:sp>
      <p:sp>
        <p:nvSpPr>
          <p:cNvPr id="3" name="Content Placeholder 2">
            <a:extLst>
              <a:ext uri="{FF2B5EF4-FFF2-40B4-BE49-F238E27FC236}">
                <a16:creationId xmlns:a16="http://schemas.microsoft.com/office/drawing/2014/main" id="{9C119582-BF35-429B-8E98-BBA447673F8F}"/>
              </a:ext>
            </a:extLst>
          </p:cNvPr>
          <p:cNvSpPr>
            <a:spLocks noGrp="1"/>
          </p:cNvSpPr>
          <p:nvPr>
            <p:ph idx="1"/>
          </p:nvPr>
        </p:nvSpPr>
        <p:spPr/>
        <p:txBody>
          <a:bodyPr/>
          <a:lstStyle/>
          <a:p>
            <a:pPr marL="457200" indent="-457200">
              <a:buFont typeface="Arial" panose="020b0604020202020204" pitchFamily="34" charset="0"/>
              <a:buChar char="•"/>
            </a:pPr>
            <a:r>
              <a:rPr lang="en-US"/>
              <a:t>Employers must maintain appropriate documentation in support of the reason for the leave:</a:t>
            </a:r>
          </a:p>
          <a:p>
            <a:pPr marL="914400" lvl="1" indent="-457200">
              <a:buFont typeface="Arial" panose="020b0604020202020204" pitchFamily="34" charset="0"/>
              <a:buChar char="•"/>
            </a:pPr>
            <a:r>
              <a:rPr lang="en-US"/>
              <a:t>Employee name</a:t>
            </a:r>
          </a:p>
          <a:p>
            <a:pPr marL="914400" lvl="1" indent="-457200">
              <a:buFont typeface="Arial" panose="020b0604020202020204" pitchFamily="34" charset="0"/>
              <a:buChar char="•"/>
            </a:pPr>
            <a:r>
              <a:rPr lang="en-US"/>
              <a:t>Qualifying reason for requesting leave</a:t>
            </a:r>
          </a:p>
          <a:p>
            <a:pPr marL="914400" lvl="1" indent="-457200">
              <a:buFont typeface="Arial" panose="020b0604020202020204" pitchFamily="34" charset="0"/>
              <a:buChar char="•"/>
            </a:pPr>
            <a:r>
              <a:rPr lang="en-US"/>
              <a:t>Statement that the employee is unable to work (including telework) for that reason</a:t>
            </a:r>
          </a:p>
          <a:p>
            <a:pPr marL="914400" lvl="1" indent="-457200">
              <a:buFont typeface="Arial" panose="020b0604020202020204" pitchFamily="34" charset="0"/>
              <a:buChar char="•"/>
            </a:pPr>
            <a:r>
              <a:rPr lang="en-US"/>
              <a:t>Dates for which leave is requested</a:t>
            </a:r>
          </a:p>
          <a:p>
            <a:pPr marL="914400" lvl="1" indent="-457200">
              <a:buFont typeface="Arial" panose="020b0604020202020204" pitchFamily="34" charset="0"/>
              <a:buChar char="•"/>
            </a:pPr>
            <a:r>
              <a:rPr lang="en-US"/>
              <a:t>Documentation of the reason for the leave</a:t>
            </a:r>
          </a:p>
          <a:p>
            <a:endParaRPr lang="en-US"/>
          </a:p>
        </p:txBody>
      </p:sp>
    </p:spTree>
    <p:extLst>
      <p:ext uri="{BB962C8B-B14F-4D97-AF65-F5344CB8AC3E}">
        <p14:creationId xmlns:p14="http://schemas.microsoft.com/office/powerpoint/2010/main" val="1501357157"/>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11B07D0-869A-4044-BE95-855A3BAF5672}"/>
              </a:ext>
            </a:extLst>
          </p:cNvPr>
          <p:cNvSpPr>
            <a:spLocks noGrp="1"/>
          </p:cNvSpPr>
          <p:nvPr>
            <p:ph type="title"/>
          </p:nvPr>
        </p:nvSpPr>
        <p:spPr>
          <a:xfrm>
            <a:off x="1099450" y="495059"/>
            <a:ext cx="7415900" cy="568471"/>
          </a:xfrm>
        </p:spPr>
        <p:txBody>
          <a:bodyPr>
            <a:normAutofit fontScale="90000"/>
          </a:bodyPr>
          <a:lstStyle/>
          <a:p>
            <a:r>
              <a:rPr lang="en-US"/>
              <a:t>What documentation can an employer require? </a:t>
            </a:r>
          </a:p>
        </p:txBody>
      </p:sp>
      <p:sp>
        <p:nvSpPr>
          <p:cNvPr id="3" name="Content Placeholder 2">
            <a:extLst>
              <a:ext uri="{FF2B5EF4-FFF2-40B4-BE49-F238E27FC236}">
                <a16:creationId xmlns:a16="http://schemas.microsoft.com/office/drawing/2014/main" id="{C1793D43-7CB5-42D3-BF88-7B069F46E6D6}"/>
              </a:ext>
            </a:extLst>
          </p:cNvPr>
          <p:cNvSpPr>
            <a:spLocks noGrp="1"/>
          </p:cNvSpPr>
          <p:nvPr>
            <p:ph idx="1"/>
          </p:nvPr>
        </p:nvSpPr>
        <p:spPr/>
        <p:txBody>
          <a:bodyPr/>
          <a:lstStyle/>
          <a:p>
            <a:pPr marL="457200" indent="-457200">
              <a:buFont typeface="Arial" panose="020b0604020202020204" pitchFamily="34" charset="0"/>
              <a:buChar char="•"/>
            </a:pPr>
            <a:r>
              <a:rPr lang="en-US"/>
              <a:t>Examples of documentation of the reason for leave</a:t>
            </a:r>
          </a:p>
          <a:p>
            <a:pPr marL="914400" lvl="1" indent="-457200">
              <a:buFont typeface="Arial" panose="020b0604020202020204" pitchFamily="34" charset="0"/>
              <a:buChar char="•"/>
            </a:pPr>
            <a:r>
              <a:rPr lang="en-US"/>
              <a:t>A copy of any quarantine or isolation order</a:t>
            </a:r>
          </a:p>
          <a:p>
            <a:pPr marL="914400" lvl="1" indent="-457200">
              <a:buFont typeface="Arial" panose="020b0604020202020204" pitchFamily="34" charset="0"/>
              <a:buChar char="•"/>
            </a:pPr>
            <a:r>
              <a:rPr lang="en-US"/>
              <a:t>Written documentation from the health care provider that has advised self-quarantine</a:t>
            </a:r>
          </a:p>
          <a:p>
            <a:pPr marL="914400" lvl="1" indent="-457200">
              <a:buFont typeface="Arial" panose="020b0604020202020204" pitchFamily="34" charset="0"/>
              <a:buChar char="•"/>
            </a:pPr>
            <a:r>
              <a:rPr lang="en-US"/>
              <a:t>A notice that has been posted on a website, published in a newspaper or sent via email regarding school or daycare closure</a:t>
            </a:r>
          </a:p>
          <a:p>
            <a:pPr marL="457200" indent="-457200">
              <a:buFont typeface="Arial" panose="020b0604020202020204" pitchFamily="34" charset="0"/>
              <a:buChar char="•"/>
            </a:pPr>
            <a:r>
              <a:rPr lang="en-US"/>
              <a:t>Existing FMLA certification requirements apply for existing reasons for FMLA leave (such as a serious health condition)</a:t>
            </a:r>
          </a:p>
          <a:p>
            <a:pPr marL="914400" lvl="1" indent="-457200">
              <a:buFont typeface="Arial" panose="020b0604020202020204" pitchFamily="34" charset="0"/>
              <a:buChar char="•"/>
            </a:pPr>
            <a:endParaRPr lang="en-US"/>
          </a:p>
        </p:txBody>
      </p:sp>
    </p:spTree>
    <p:extLst>
      <p:ext uri="{BB962C8B-B14F-4D97-AF65-F5344CB8AC3E}">
        <p14:creationId xmlns:p14="http://schemas.microsoft.com/office/powerpoint/2010/main" val="382969671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887C406-35EC-436A-AE5B-EDEE5F0C7849}"/>
              </a:ext>
            </a:extLst>
          </p:cNvPr>
          <p:cNvSpPr>
            <a:spLocks noGrp="1"/>
          </p:cNvSpPr>
          <p:nvPr>
            <p:ph type="title"/>
          </p:nvPr>
        </p:nvSpPr>
        <p:spPr>
          <a:xfrm>
            <a:off x="1099450" y="507939"/>
            <a:ext cx="7415900" cy="568471"/>
          </a:xfrm>
        </p:spPr>
        <p:txBody>
          <a:bodyPr>
            <a:normAutofit fontScale="90000"/>
          </a:bodyPr>
          <a:lstStyle/>
          <a:p>
            <a:r>
              <a:rPr lang="en-US"/>
              <a:t>Is the paid leave in addition to an employer’s existing leave policy?</a:t>
            </a:r>
          </a:p>
        </p:txBody>
      </p:sp>
      <p:sp>
        <p:nvSpPr>
          <p:cNvPr id="3" name="Content Placeholder 2">
            <a:extLst>
              <a:ext uri="{FF2B5EF4-FFF2-40B4-BE49-F238E27FC236}">
                <a16:creationId xmlns:a16="http://schemas.microsoft.com/office/drawing/2014/main" id="{CB64F570-FA05-412A-807F-7026ACBF1DF5}"/>
              </a:ext>
            </a:extLst>
          </p:cNvPr>
          <p:cNvSpPr>
            <a:spLocks noGrp="1"/>
          </p:cNvSpPr>
          <p:nvPr>
            <p:ph idx="1"/>
          </p:nvPr>
        </p:nvSpPr>
        <p:spPr/>
        <p:txBody>
          <a:bodyPr>
            <a:normAutofit fontScale="85000" lnSpcReduction="20000"/>
          </a:bodyPr>
          <a:lstStyle/>
          <a:p>
            <a:pPr marL="457200" indent="-457200">
              <a:lnSpc>
                <a:spcPct val="120000"/>
              </a:lnSpc>
              <a:buFont typeface="Arial" panose="020b0604020202020204" pitchFamily="34" charset="0"/>
              <a:buChar char="•"/>
            </a:pPr>
            <a:r>
              <a:rPr lang="en-US"/>
              <a:t>Yes, the paid leave requirements are new entitlements beginning April 1</a:t>
            </a:r>
          </a:p>
          <a:p>
            <a:pPr marL="457200" indent="-457200">
              <a:lnSpc>
                <a:spcPct val="120000"/>
              </a:lnSpc>
              <a:buFont typeface="Arial" panose="020b0604020202020204" pitchFamily="34" charset="0"/>
              <a:buChar char="•"/>
            </a:pPr>
            <a:r>
              <a:rPr lang="en-US"/>
              <a:t>Employees must choose which leave to take, unless the employer agrees that they can be used concurrently</a:t>
            </a:r>
          </a:p>
          <a:p>
            <a:pPr marL="457200" indent="-457200">
              <a:lnSpc>
                <a:spcPct val="120000"/>
              </a:lnSpc>
              <a:buFont typeface="Arial" panose="020b0604020202020204" pitchFamily="34" charset="0"/>
              <a:buChar char="•"/>
            </a:pPr>
            <a:r>
              <a:rPr lang="en-US"/>
              <a:t>Employers can allow employees to supplement paid leave with existing employer leave or can provide additional pay</a:t>
            </a:r>
          </a:p>
          <a:p>
            <a:pPr marL="914400" lvl="1" indent="-457200">
              <a:lnSpc>
                <a:spcPct val="120000"/>
              </a:lnSpc>
              <a:buFont typeface="Arial" panose="020b0604020202020204" pitchFamily="34" charset="0"/>
              <a:buChar char="•"/>
            </a:pPr>
            <a:r>
              <a:rPr lang="en-US"/>
              <a:t>Employers cannot require employees to use paid leave and cannot claim a tax credit for additional amounts</a:t>
            </a:r>
          </a:p>
        </p:txBody>
      </p:sp>
    </p:spTree>
    <p:extLst>
      <p:ext uri="{BB962C8B-B14F-4D97-AF65-F5344CB8AC3E}">
        <p14:creationId xmlns:p14="http://schemas.microsoft.com/office/powerpoint/2010/main" val="73579790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1969DF5-DAAB-4B85-B40D-44B90A16D7F7}"/>
              </a:ext>
            </a:extLst>
          </p:cNvPr>
          <p:cNvSpPr>
            <a:spLocks noGrp="1"/>
          </p:cNvSpPr>
          <p:nvPr>
            <p:ph type="title"/>
          </p:nvPr>
        </p:nvSpPr>
        <p:spPr>
          <a:xfrm>
            <a:off x="1099450" y="495059"/>
            <a:ext cx="7415900" cy="568471"/>
          </a:xfrm>
        </p:spPr>
        <p:txBody>
          <a:bodyPr>
            <a:normAutofit fontScale="90000"/>
          </a:bodyPr>
          <a:lstStyle/>
          <a:p>
            <a:r>
              <a:rPr lang="en-US"/>
              <a:t>How do the leave laws work together? </a:t>
            </a:r>
          </a:p>
        </p:txBody>
      </p:sp>
      <p:sp>
        <p:nvSpPr>
          <p:cNvPr id="3" name="Content Placeholder 2">
            <a:extLst>
              <a:ext uri="{FF2B5EF4-FFF2-40B4-BE49-F238E27FC236}">
                <a16:creationId xmlns:a16="http://schemas.microsoft.com/office/drawing/2014/main" id="{1778D518-81F3-4C53-8597-5CF20A031D26}"/>
              </a:ext>
            </a:extLst>
          </p:cNvPr>
          <p:cNvSpPr>
            <a:spLocks noGrp="1"/>
          </p:cNvSpPr>
          <p:nvPr>
            <p:ph idx="1"/>
          </p:nvPr>
        </p:nvSpPr>
        <p:spPr/>
        <p:txBody>
          <a:bodyPr>
            <a:normAutofit lnSpcReduction="10000"/>
          </a:bodyPr>
          <a:lstStyle/>
          <a:p>
            <a:pPr marL="457200" indent="-457200">
              <a:lnSpc>
                <a:spcPct val="100000"/>
              </a:lnSpc>
              <a:buFont typeface="Arial" panose="020b0604020202020204" pitchFamily="34" charset="0"/>
              <a:buChar char="•"/>
            </a:pPr>
            <a:r>
              <a:rPr lang="en-US"/>
              <a:t>Employees may be eligible for both types of paid leave but only for a total of 12 weeks</a:t>
            </a:r>
          </a:p>
          <a:p>
            <a:pPr marL="457200" indent="-457200">
              <a:lnSpc>
                <a:spcPct val="100000"/>
              </a:lnSpc>
              <a:buFont typeface="Arial" panose="020b0604020202020204" pitchFamily="34" charset="0"/>
              <a:buChar char="•"/>
            </a:pPr>
            <a:r>
              <a:rPr lang="en-US"/>
              <a:t>Paid sick leave is intended to cover the unpaid first 10 days of expanded FMLA leave (if applicable)</a:t>
            </a:r>
          </a:p>
          <a:p>
            <a:pPr marL="457200" indent="-457200">
              <a:lnSpc>
                <a:spcPct val="100000"/>
              </a:lnSpc>
              <a:buFont typeface="Arial" panose="020b0604020202020204" pitchFamily="34" charset="0"/>
              <a:buChar char="•"/>
            </a:pPr>
            <a:r>
              <a:rPr lang="en-US"/>
              <a:t>Paid sick leave is limited to 80 hours (or max hours for PT EEs)</a:t>
            </a:r>
          </a:p>
          <a:p>
            <a:pPr marL="914400" lvl="1" indent="-457200">
              <a:lnSpc>
                <a:spcPct val="100000"/>
              </a:lnSpc>
              <a:buFont typeface="Arial" panose="020b0604020202020204" pitchFamily="34" charset="0"/>
              <a:buChar char="•"/>
            </a:pPr>
            <a:r>
              <a:rPr lang="en-US"/>
              <a:t>Employees do not get multiple periods of paid sick leave for multiple reasons</a:t>
            </a:r>
          </a:p>
        </p:txBody>
      </p:sp>
    </p:spTree>
    <p:extLst>
      <p:ext uri="{BB962C8B-B14F-4D97-AF65-F5344CB8AC3E}">
        <p14:creationId xmlns:p14="http://schemas.microsoft.com/office/powerpoint/2010/main" val="742292092"/>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749C287-E5BC-4FF9-9E72-40B9C6D2093F}"/>
              </a:ext>
            </a:extLst>
          </p:cNvPr>
          <p:cNvSpPr>
            <a:spLocks noGrp="1"/>
          </p:cNvSpPr>
          <p:nvPr>
            <p:ph type="title"/>
          </p:nvPr>
        </p:nvSpPr>
        <p:spPr>
          <a:xfrm>
            <a:off x="1099449" y="507938"/>
            <a:ext cx="7877125" cy="568471"/>
          </a:xfrm>
        </p:spPr>
        <p:txBody>
          <a:bodyPr>
            <a:normAutofit fontScale="90000"/>
          </a:bodyPr>
          <a:lstStyle/>
          <a:p>
            <a:r>
              <a:rPr lang="en-US"/>
              <a:t>Can paid leave be taken intermittently? </a:t>
            </a:r>
          </a:p>
        </p:txBody>
      </p:sp>
      <p:sp>
        <p:nvSpPr>
          <p:cNvPr id="3" name="Content Placeholder 2">
            <a:extLst>
              <a:ext uri="{FF2B5EF4-FFF2-40B4-BE49-F238E27FC236}">
                <a16:creationId xmlns:a16="http://schemas.microsoft.com/office/drawing/2014/main" id="{1749181C-0759-4EBD-B1F8-ADC5C6D58568}"/>
              </a:ext>
            </a:extLst>
          </p:cNvPr>
          <p:cNvSpPr>
            <a:spLocks noGrp="1"/>
          </p:cNvSpPr>
          <p:nvPr>
            <p:ph idx="1"/>
          </p:nvPr>
        </p:nvSpPr>
        <p:spPr>
          <a:xfrm>
            <a:off x="854750" y="1838503"/>
            <a:ext cx="7709699" cy="4665327"/>
          </a:xfrm>
        </p:spPr>
        <p:txBody>
          <a:bodyPr>
            <a:normAutofit fontScale="92500" lnSpcReduction="10000"/>
          </a:bodyPr>
          <a:lstStyle/>
          <a:p>
            <a:pPr marL="457200" indent="-457200">
              <a:lnSpc>
                <a:spcPct val="110000"/>
              </a:lnSpc>
              <a:buFont typeface="Arial" panose="020b0604020202020204" pitchFamily="34" charset="0"/>
              <a:buChar char="•"/>
            </a:pPr>
            <a:r>
              <a:rPr lang="en-US" b="1">
                <a:solidFill>
                  <a:schemeClr val="accent1"/>
                </a:solidFill>
              </a:rPr>
              <a:t>Teleworking: </a:t>
            </a:r>
            <a:r>
              <a:rPr lang="en-US"/>
              <a:t>Yes</a:t>
            </a:r>
            <a:r>
              <a:rPr lang="en-US">
                <a:solidFill>
                  <a:schemeClr val="accent6"/>
                </a:solidFill>
              </a:rPr>
              <a:t>, </a:t>
            </a:r>
            <a:r>
              <a:rPr lang="en-US"/>
              <a:t>if employer agrees (in any increment agreed to)</a:t>
            </a:r>
          </a:p>
          <a:p>
            <a:pPr marL="457200" indent="-457200">
              <a:lnSpc>
                <a:spcPct val="110000"/>
              </a:lnSpc>
              <a:buFont typeface="Arial" panose="020b0604020202020204" pitchFamily="34" charset="0"/>
              <a:buChar char="•"/>
            </a:pPr>
            <a:r>
              <a:rPr lang="en-US" b="1">
                <a:solidFill>
                  <a:srgbClr val="C00000"/>
                </a:solidFill>
              </a:rPr>
              <a:t>Working at usual worksite: </a:t>
            </a:r>
            <a:r>
              <a:rPr lang="en-US"/>
              <a:t>No, if reason for leave is due to illness, quarantine/isolation or caring for a sick/quarantined/isolated person</a:t>
            </a:r>
          </a:p>
          <a:p>
            <a:pPr marL="457200" indent="-457200">
              <a:lnSpc>
                <a:spcPct val="110000"/>
              </a:lnSpc>
              <a:buFont typeface="Arial" panose="020b0604020202020204" pitchFamily="34" charset="0"/>
              <a:buChar char="•"/>
            </a:pPr>
            <a:r>
              <a:rPr lang="en-US" b="1">
                <a:solidFill>
                  <a:schemeClr val="accent1"/>
                </a:solidFill>
              </a:rPr>
              <a:t>Working at usual worksite</a:t>
            </a:r>
            <a:r>
              <a:rPr lang="en-US"/>
              <a:t>: Yes</a:t>
            </a:r>
            <a:r>
              <a:rPr lang="en-US">
                <a:solidFill>
                  <a:schemeClr val="accent1"/>
                </a:solidFill>
              </a:rPr>
              <a:t> </a:t>
            </a:r>
            <a:r>
              <a:rPr lang="en-US"/>
              <a:t>if reason for leave is childcare and employer agrees (in full-day increments only for paid sick leave and possibly expanded FMLA)</a:t>
            </a:r>
          </a:p>
          <a:p>
            <a:pPr algn="ctr">
              <a:lnSpc>
                <a:spcPct val="110000"/>
              </a:lnSpc>
            </a:pPr>
            <a:r>
              <a:rPr lang="en-US" i="1"/>
              <a:t>DOL encourages collaboration to achieve flexibility</a:t>
            </a:r>
          </a:p>
        </p:txBody>
      </p:sp>
    </p:spTree>
    <p:extLst>
      <p:ext uri="{BB962C8B-B14F-4D97-AF65-F5344CB8AC3E}">
        <p14:creationId xmlns:p14="http://schemas.microsoft.com/office/powerpoint/2010/main" val="3758217315"/>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11D6535-0645-4B20-BD3A-971F5602E1CF}"/>
              </a:ext>
            </a:extLst>
          </p:cNvPr>
          <p:cNvSpPr>
            <a:spLocks noGrp="1"/>
          </p:cNvSpPr>
          <p:nvPr>
            <p:ph type="title"/>
          </p:nvPr>
        </p:nvSpPr>
        <p:spPr>
          <a:xfrm>
            <a:off x="1099450" y="507938"/>
            <a:ext cx="7415900" cy="568471"/>
          </a:xfrm>
        </p:spPr>
        <p:txBody>
          <a:bodyPr>
            <a:normAutofit fontScale="90000"/>
          </a:bodyPr>
          <a:lstStyle/>
          <a:p>
            <a:r>
              <a:rPr lang="en-US"/>
              <a:t>Must health coverage be maintained during paid leave? </a:t>
            </a:r>
          </a:p>
        </p:txBody>
      </p:sp>
      <p:sp>
        <p:nvSpPr>
          <p:cNvPr id="3" name="Content Placeholder 2">
            <a:extLst>
              <a:ext uri="{FF2B5EF4-FFF2-40B4-BE49-F238E27FC236}">
                <a16:creationId xmlns:a16="http://schemas.microsoft.com/office/drawing/2014/main" id="{A9766033-963A-4647-92A0-0FA75C4F49A1}"/>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b="1"/>
              <a:t>Expanded FMLA:</a:t>
            </a:r>
            <a:r>
              <a:rPr lang="en-US"/>
              <a:t> coverage must be maintained as if the employee had continued to work</a:t>
            </a:r>
          </a:p>
          <a:p>
            <a:pPr marL="914400" lvl="1" indent="-457200">
              <a:lnSpc>
                <a:spcPct val="100000"/>
              </a:lnSpc>
              <a:buFont typeface="Arial" panose="020b0604020202020204" pitchFamily="34" charset="0"/>
              <a:buChar char="•"/>
            </a:pPr>
            <a:r>
              <a:rPr lang="en-US"/>
              <a:t>Employee must make normal contribution</a:t>
            </a:r>
          </a:p>
          <a:p>
            <a:pPr marL="914400" lvl="1" indent="-457200">
              <a:lnSpc>
                <a:spcPct val="100000"/>
              </a:lnSpc>
              <a:buFont typeface="Arial" panose="020b0604020202020204" pitchFamily="34" charset="0"/>
              <a:buChar char="•"/>
            </a:pPr>
            <a:r>
              <a:rPr lang="en-US"/>
              <a:t>Coverage may end if employee does not return to work after FMLA leave</a:t>
            </a:r>
          </a:p>
          <a:p>
            <a:pPr marL="457200" indent="-457200">
              <a:lnSpc>
                <a:spcPct val="100000"/>
              </a:lnSpc>
              <a:buFont typeface="Arial" panose="020b0604020202020204" pitchFamily="34" charset="0"/>
              <a:buChar char="•"/>
            </a:pPr>
            <a:r>
              <a:rPr lang="en-US" b="1"/>
              <a:t>Paid sick leave:</a:t>
            </a:r>
            <a:r>
              <a:rPr lang="en-US"/>
              <a:t> employer must continue health coverage under HIPAA due to restrictions on actively-at-work provisions</a:t>
            </a:r>
          </a:p>
        </p:txBody>
      </p:sp>
    </p:spTree>
    <p:extLst>
      <p:ext uri="{BB962C8B-B14F-4D97-AF65-F5344CB8AC3E}">
        <p14:creationId xmlns:p14="http://schemas.microsoft.com/office/powerpoint/2010/main" val="101401782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D67571C-912A-4D1F-80F0-F85E7E88F7FC}"/>
              </a:ext>
            </a:extLst>
          </p:cNvPr>
          <p:cNvSpPr>
            <a:spLocks noGrp="1"/>
          </p:cNvSpPr>
          <p:nvPr>
            <p:ph type="title"/>
          </p:nvPr>
        </p:nvSpPr>
        <p:spPr>
          <a:xfrm>
            <a:off x="1099450" y="495059"/>
            <a:ext cx="7415900" cy="568471"/>
          </a:xfrm>
        </p:spPr>
        <p:txBody>
          <a:bodyPr>
            <a:normAutofit fontScale="90000"/>
          </a:bodyPr>
          <a:lstStyle/>
          <a:p>
            <a:r>
              <a:rPr lang="en-US"/>
              <a:t>What if an employee has already used their FMLA leave for the year? </a:t>
            </a:r>
          </a:p>
        </p:txBody>
      </p:sp>
      <p:sp>
        <p:nvSpPr>
          <p:cNvPr id="3" name="Content Placeholder 2">
            <a:extLst>
              <a:ext uri="{FF2B5EF4-FFF2-40B4-BE49-F238E27FC236}">
                <a16:creationId xmlns:a16="http://schemas.microsoft.com/office/drawing/2014/main" id="{886AE363-6E96-406C-98B9-E443FEF83D9D}"/>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The FFCRA provides additional qualifying reasons for leave under the FMLA</a:t>
            </a:r>
          </a:p>
          <a:p>
            <a:pPr marL="457200" indent="-457200">
              <a:lnSpc>
                <a:spcPct val="100000"/>
              </a:lnSpc>
              <a:buFont typeface="Arial" panose="020b0604020202020204" pitchFamily="34" charset="0"/>
              <a:buChar char="•"/>
            </a:pPr>
            <a:r>
              <a:rPr lang="en-US"/>
              <a:t>It does not require additional FMLA leave beyond the aggregate 12 weeks of leave (or 26 weeks for military family leave) </a:t>
            </a:r>
          </a:p>
        </p:txBody>
      </p:sp>
    </p:spTree>
    <p:extLst>
      <p:ext uri="{BB962C8B-B14F-4D97-AF65-F5344CB8AC3E}">
        <p14:creationId xmlns:p14="http://schemas.microsoft.com/office/powerpoint/2010/main" val="14696903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FBC762F-C2D7-46CC-AA48-80BF5B0A23B2}"/>
              </a:ext>
            </a:extLst>
          </p:cNvPr>
          <p:cNvSpPr>
            <a:spLocks noGrp="1"/>
          </p:cNvSpPr>
          <p:nvPr>
            <p:ph type="title"/>
          </p:nvPr>
        </p:nvSpPr>
        <p:spPr>
          <a:xfrm>
            <a:off x="1110300" y="3104146"/>
            <a:ext cx="5458384" cy="541705"/>
          </a:xfrm>
        </p:spPr>
        <p:txBody>
          <a:bodyPr/>
          <a:lstStyle/>
          <a:p>
            <a:r>
              <a:rPr lang="en-US"/>
              <a:t>Situation Summary</a:t>
            </a:r>
          </a:p>
        </p:txBody>
      </p:sp>
    </p:spTree>
    <p:extLst>
      <p:ext uri="{BB962C8B-B14F-4D97-AF65-F5344CB8AC3E}">
        <p14:creationId xmlns:p14="http://schemas.microsoft.com/office/powerpoint/2010/main" val="3175877039"/>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CF8D71B-1F0C-496C-8DF3-C58AB768EB3D}"/>
              </a:ext>
            </a:extLst>
          </p:cNvPr>
          <p:cNvSpPr>
            <a:spLocks noGrp="1"/>
          </p:cNvSpPr>
          <p:nvPr>
            <p:ph type="title"/>
          </p:nvPr>
        </p:nvSpPr>
        <p:spPr>
          <a:xfrm>
            <a:off x="1099450" y="520818"/>
            <a:ext cx="7415900" cy="568471"/>
          </a:xfrm>
        </p:spPr>
        <p:txBody>
          <a:bodyPr>
            <a:normAutofit fontScale="90000"/>
          </a:bodyPr>
          <a:lstStyle/>
          <a:p>
            <a:r>
              <a:rPr lang="en-US"/>
              <a:t>What is the age limit for caring for a child (school/daycare closure)? </a:t>
            </a:r>
          </a:p>
        </p:txBody>
      </p:sp>
      <p:sp>
        <p:nvSpPr>
          <p:cNvPr id="3" name="Content Placeholder 2">
            <a:extLst>
              <a:ext uri="{FF2B5EF4-FFF2-40B4-BE49-F238E27FC236}">
                <a16:creationId xmlns:a16="http://schemas.microsoft.com/office/drawing/2014/main" id="{8FAF6DE9-5D63-4B5E-9A24-D65156F9F60B}"/>
              </a:ext>
            </a:extLst>
          </p:cNvPr>
          <p:cNvSpPr>
            <a:spLocks noGrp="1"/>
          </p:cNvSpPr>
          <p:nvPr>
            <p:ph idx="1"/>
          </p:nvPr>
        </p:nvSpPr>
        <p:spPr/>
        <p:txBody>
          <a:bodyPr/>
          <a:lstStyle/>
          <a:p>
            <a:pPr marL="457200" indent="-457200">
              <a:buFont typeface="Arial" panose="020b0604020202020204" pitchFamily="34" charset="0"/>
              <a:buChar char="•"/>
            </a:pPr>
            <a:r>
              <a:rPr lang="en-US"/>
              <a:t>The expanded FMLA applies when employee has to care for a son or daughter under 18 years of age if the school or child care provider is closed or unavailable due to a COVID-19 public health emergency</a:t>
            </a:r>
          </a:p>
          <a:p>
            <a:pPr marL="457200" indent="-457200">
              <a:buFont typeface="Arial" panose="020b0604020202020204" pitchFamily="34" charset="0"/>
              <a:buChar char="•"/>
            </a:pPr>
            <a:r>
              <a:rPr lang="en-US"/>
              <a:t>The emergency paid sick leave language does not specify an age but DOL guidance indicates it is also under 18</a:t>
            </a:r>
          </a:p>
        </p:txBody>
      </p:sp>
    </p:spTree>
    <p:extLst>
      <p:ext uri="{BB962C8B-B14F-4D97-AF65-F5344CB8AC3E}">
        <p14:creationId xmlns:p14="http://schemas.microsoft.com/office/powerpoint/2010/main" val="37621741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69AAD42-7961-4CC3-9B7E-4024F55CEFB2}"/>
              </a:ext>
            </a:extLst>
          </p:cNvPr>
          <p:cNvSpPr>
            <a:spLocks noGrp="1"/>
          </p:cNvSpPr>
          <p:nvPr>
            <p:ph type="title"/>
          </p:nvPr>
        </p:nvSpPr>
        <p:spPr>
          <a:xfrm>
            <a:off x="1099450" y="546575"/>
            <a:ext cx="7415900" cy="568471"/>
          </a:xfrm>
        </p:spPr>
        <p:txBody>
          <a:bodyPr>
            <a:normAutofit fontScale="90000"/>
          </a:bodyPr>
          <a:lstStyle/>
          <a:p>
            <a:r>
              <a:rPr lang="en-US"/>
              <a:t>What if an employer does not provide paid sick leave? </a:t>
            </a:r>
          </a:p>
        </p:txBody>
      </p:sp>
      <p:sp>
        <p:nvSpPr>
          <p:cNvPr id="3" name="Content Placeholder 2">
            <a:extLst>
              <a:ext uri="{FF2B5EF4-FFF2-40B4-BE49-F238E27FC236}">
                <a16:creationId xmlns:a16="http://schemas.microsoft.com/office/drawing/2014/main" id="{7E28F44A-FF67-46E4-89F8-6F3DBD0ABD52}"/>
              </a:ext>
            </a:extLst>
          </p:cNvPr>
          <p:cNvSpPr>
            <a:spLocks noGrp="1"/>
          </p:cNvSpPr>
          <p:nvPr>
            <p:ph idx="1"/>
          </p:nvPr>
        </p:nvSpPr>
        <p:spPr/>
        <p:txBody>
          <a:bodyPr/>
          <a:lstStyle/>
          <a:p>
            <a:pPr marL="457200" indent="-457200">
              <a:buFont typeface="Arial" panose="020b0604020202020204" pitchFamily="34" charset="0"/>
              <a:buChar char="•"/>
            </a:pPr>
            <a:r>
              <a:rPr lang="en-US"/>
              <a:t>Covered employers that do not provide paid sick leave will be subject to FLSA penalties and enforcement </a:t>
            </a:r>
          </a:p>
          <a:p>
            <a:pPr marL="457200" indent="-457200">
              <a:buFont typeface="Arial" panose="020b0604020202020204" pitchFamily="34" charset="0"/>
              <a:buChar char="•"/>
            </a:pPr>
            <a:r>
              <a:rPr lang="en-US"/>
              <a:t>Employers that do not provide expanded FMLA leave are subject to the enforcement provisions of the FMLA</a:t>
            </a:r>
          </a:p>
          <a:p>
            <a:pPr marL="457200" indent="-457200">
              <a:buFont typeface="Arial" panose="020b0604020202020204" pitchFamily="34" charset="0"/>
              <a:buChar char="•"/>
            </a:pPr>
            <a:r>
              <a:rPr lang="en-US"/>
              <a:t>The DOL is providing a temporary non-enforcement period for 30 days if the employer has acted reasonably and in good faith</a:t>
            </a:r>
          </a:p>
        </p:txBody>
      </p:sp>
    </p:spTree>
    <p:extLst>
      <p:ext uri="{BB962C8B-B14F-4D97-AF65-F5344CB8AC3E}">
        <p14:creationId xmlns:p14="http://schemas.microsoft.com/office/powerpoint/2010/main" val="2077110163"/>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B36E09-A679-4B2E-9B61-6F8F554EC5D1}"/>
              </a:ext>
            </a:extLst>
          </p:cNvPr>
          <p:cNvSpPr>
            <a:spLocks noGrp="1"/>
          </p:cNvSpPr>
          <p:nvPr>
            <p:ph type="title"/>
          </p:nvPr>
        </p:nvSpPr>
        <p:spPr>
          <a:xfrm>
            <a:off x="1099450" y="495060"/>
            <a:ext cx="7415900" cy="568471"/>
          </a:xfrm>
        </p:spPr>
        <p:txBody>
          <a:bodyPr>
            <a:normAutofit fontScale="90000"/>
          </a:bodyPr>
          <a:lstStyle/>
          <a:p>
            <a:r>
              <a:rPr lang="en-US"/>
              <a:t>What is included in coverage for COVID-19 testing? </a:t>
            </a:r>
          </a:p>
        </p:txBody>
      </p:sp>
      <p:sp>
        <p:nvSpPr>
          <p:cNvPr id="3" name="Content Placeholder 2">
            <a:extLst>
              <a:ext uri="{FF2B5EF4-FFF2-40B4-BE49-F238E27FC236}">
                <a16:creationId xmlns:a16="http://schemas.microsoft.com/office/drawing/2014/main" id="{F20E8418-82B5-4702-BB9C-E01A96A8F416}"/>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a:t>Group health plans and health insurance issuers must cover COVID-19 testing</a:t>
            </a:r>
          </a:p>
          <a:p>
            <a:pPr marL="914400" lvl="1" indent="-457200">
              <a:buFont typeface="Arial" panose="020b0604020202020204" pitchFamily="34" charset="0"/>
              <a:buChar char="•"/>
            </a:pPr>
            <a:r>
              <a:rPr lang="en-US"/>
              <a:t>No cost-sharing, preauthorization or medical management may apply</a:t>
            </a:r>
          </a:p>
          <a:p>
            <a:pPr marL="457200" indent="-457200">
              <a:buFont typeface="Arial" panose="020b0604020202020204" pitchFamily="34" charset="0"/>
              <a:buChar char="•"/>
            </a:pPr>
            <a:r>
              <a:rPr lang="en-US"/>
              <a:t>Covered items and services</a:t>
            </a:r>
          </a:p>
          <a:p>
            <a:pPr marL="914400" lvl="1" indent="-457200">
              <a:buFont typeface="Arial" panose="020b0604020202020204" pitchFamily="34" charset="0"/>
              <a:buChar char="•"/>
            </a:pPr>
            <a:r>
              <a:rPr lang="en-US"/>
              <a:t>Diagnostic products approved by FDA (and administration)</a:t>
            </a:r>
          </a:p>
          <a:p>
            <a:pPr marL="914400" lvl="1" indent="-457200">
              <a:buFont typeface="Arial" panose="020b0604020202020204" pitchFamily="34" charset="0"/>
              <a:buChar char="•"/>
            </a:pPr>
            <a:r>
              <a:rPr lang="en-US"/>
              <a:t>Items and services furnished during health care provider visits (including telehealth visits) that result in or relate to a test</a:t>
            </a:r>
          </a:p>
          <a:p>
            <a:pPr marL="457200" indent="-457200">
              <a:buFont typeface="Arial" panose="020b0604020202020204" pitchFamily="34" charset="0"/>
              <a:buChar char="•"/>
            </a:pPr>
            <a:r>
              <a:rPr lang="en-US"/>
              <a:t>CARES Act would expand covered items and services</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60444436"/>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C73D34A-1583-4948-AE2B-48A3F7D790B4}"/>
              </a:ext>
            </a:extLst>
          </p:cNvPr>
          <p:cNvSpPr>
            <a:spLocks noGrp="1"/>
          </p:cNvSpPr>
          <p:nvPr>
            <p:ph type="title"/>
          </p:nvPr>
        </p:nvSpPr>
        <p:spPr>
          <a:xfrm>
            <a:off x="1099450" y="396801"/>
            <a:ext cx="7415900" cy="568471"/>
          </a:xfrm>
        </p:spPr>
        <p:txBody>
          <a:bodyPr>
            <a:normAutofit fontScale="90000"/>
          </a:bodyPr>
          <a:lstStyle/>
          <a:p>
            <a:r>
              <a:rPr lang="en-US"/>
              <a:t>How does waiving copays and cost-sharing affect HSA eligibility? </a:t>
            </a:r>
          </a:p>
        </p:txBody>
      </p:sp>
      <p:sp>
        <p:nvSpPr>
          <p:cNvPr id="3" name="Content Placeholder 2">
            <a:extLst>
              <a:ext uri="{FF2B5EF4-FFF2-40B4-BE49-F238E27FC236}">
                <a16:creationId xmlns:a16="http://schemas.microsoft.com/office/drawing/2014/main" id="{F68B2DFC-57A6-41AE-B25C-72F0405A1141}"/>
              </a:ext>
            </a:extLst>
          </p:cNvPr>
          <p:cNvSpPr>
            <a:spLocks noGrp="1"/>
          </p:cNvSpPr>
          <p:nvPr>
            <p:ph idx="1"/>
          </p:nvPr>
        </p:nvSpPr>
        <p:spPr/>
        <p:txBody>
          <a:bodyPr/>
          <a:lstStyle/>
          <a:p>
            <a:pPr marL="457200" indent="-457200">
              <a:buFont typeface="Arial" panose="020b0604020202020204" pitchFamily="34" charset="0"/>
              <a:buChar char="•"/>
            </a:pPr>
            <a:r>
              <a:rPr lang="en-US"/>
              <a:t>States and carriers are providing telehealth services with no cost-sharing</a:t>
            </a:r>
          </a:p>
          <a:p>
            <a:pPr marL="457200" indent="-457200">
              <a:buFont typeface="Arial" panose="020b0604020202020204" pitchFamily="34" charset="0"/>
              <a:buChar char="•"/>
            </a:pPr>
            <a:r>
              <a:rPr lang="en-US"/>
              <a:t>FFCRA does not address non-COVID-19 treatment or HSA eligibility</a:t>
            </a:r>
          </a:p>
          <a:p>
            <a:pPr marL="457200" indent="-457200">
              <a:buFont typeface="Arial" panose="020b0604020202020204" pitchFamily="34" charset="0"/>
              <a:buChar char="•"/>
            </a:pPr>
            <a:r>
              <a:rPr lang="en-US"/>
              <a:t>IRS guidance only addresses COVID-19 treatment</a:t>
            </a:r>
          </a:p>
          <a:p>
            <a:pPr marL="457200" indent="-457200">
              <a:buFont typeface="Arial" panose="020b0604020202020204" pitchFamily="34" charset="0"/>
              <a:buChar char="•"/>
            </a:pPr>
            <a:r>
              <a:rPr lang="en-US"/>
              <a:t>The CARES Act would provide flexibility for HSAs and allow other types of treatment before the deductible is met</a:t>
            </a:r>
          </a:p>
        </p:txBody>
      </p:sp>
    </p:spTree>
    <p:extLst>
      <p:ext uri="{BB962C8B-B14F-4D97-AF65-F5344CB8AC3E}">
        <p14:creationId xmlns:p14="http://schemas.microsoft.com/office/powerpoint/2010/main" val="941591097"/>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CBA14B-C873-424E-9EFA-4B825BF7246E}"/>
              </a:ext>
            </a:extLst>
          </p:cNvPr>
          <p:cNvSpPr>
            <a:spLocks noGrp="1"/>
          </p:cNvSpPr>
          <p:nvPr>
            <p:ph type="title"/>
          </p:nvPr>
        </p:nvSpPr>
        <p:spPr>
          <a:xfrm>
            <a:off x="1099450" y="507938"/>
            <a:ext cx="7415900" cy="568471"/>
          </a:xfrm>
        </p:spPr>
        <p:txBody>
          <a:bodyPr>
            <a:normAutofit fontScale="90000"/>
          </a:bodyPr>
          <a:lstStyle/>
          <a:p>
            <a:r>
              <a:rPr lang="en-US"/>
              <a:t>What happens to health coverage for laid-off employees? </a:t>
            </a:r>
          </a:p>
        </p:txBody>
      </p:sp>
      <p:sp>
        <p:nvSpPr>
          <p:cNvPr id="3" name="Content Placeholder 2">
            <a:extLst>
              <a:ext uri="{FF2B5EF4-FFF2-40B4-BE49-F238E27FC236}">
                <a16:creationId xmlns:a16="http://schemas.microsoft.com/office/drawing/2014/main" id="{213CBC4F-3B30-4B23-9DC9-128567659C43}"/>
              </a:ext>
            </a:extLst>
          </p:cNvPr>
          <p:cNvSpPr>
            <a:spLocks noGrp="1"/>
          </p:cNvSpPr>
          <p:nvPr>
            <p:ph idx="1"/>
          </p:nvPr>
        </p:nvSpPr>
        <p:spPr/>
        <p:txBody>
          <a:bodyPr/>
          <a:lstStyle/>
          <a:p>
            <a:pPr marL="457200" indent="-457200">
              <a:buFont typeface="Arial" panose="020b0604020202020204" pitchFamily="34" charset="0"/>
              <a:buChar char="•"/>
            </a:pPr>
            <a:r>
              <a:rPr lang="en-US"/>
              <a:t>Eligibility terms of the plan will apply</a:t>
            </a:r>
          </a:p>
          <a:p>
            <a:pPr marL="914400" lvl="1" indent="-457200">
              <a:buFont typeface="Arial" panose="020b0604020202020204" pitchFamily="34" charset="0"/>
              <a:buChar char="•"/>
            </a:pPr>
            <a:r>
              <a:rPr lang="en-US"/>
              <a:t>Some states and carriers are providing flexibility for reduced hours</a:t>
            </a:r>
          </a:p>
          <a:p>
            <a:pPr marL="457200" indent="-457200">
              <a:buFont typeface="Arial" panose="020b0604020202020204" pitchFamily="34" charset="0"/>
              <a:buChar char="•"/>
            </a:pPr>
            <a:r>
              <a:rPr lang="en-US"/>
              <a:t>If coverage is terminated, COBRA or state continuation will apply</a:t>
            </a:r>
          </a:p>
          <a:p>
            <a:pPr marL="457200" indent="-457200">
              <a:buFont typeface="Arial" panose="020b0604020202020204" pitchFamily="34" charset="0"/>
              <a:buChar char="•"/>
            </a:pPr>
            <a:r>
              <a:rPr lang="en-US"/>
              <a:t>Some states are requiring additional open enrollment periods for individual coverage and Exchanges</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775202183"/>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4F6115D-F576-4071-91C9-A85345DC893C}"/>
              </a:ext>
            </a:extLst>
          </p:cNvPr>
          <p:cNvSpPr>
            <a:spLocks noGrp="1"/>
          </p:cNvSpPr>
          <p:nvPr>
            <p:ph type="title"/>
          </p:nvPr>
        </p:nvSpPr>
        <p:spPr>
          <a:xfrm>
            <a:off x="1099450" y="495060"/>
            <a:ext cx="7415900" cy="568471"/>
          </a:xfrm>
        </p:spPr>
        <p:txBody>
          <a:bodyPr>
            <a:normAutofit fontScale="90000"/>
          </a:bodyPr>
          <a:lstStyle/>
          <a:p>
            <a:r>
              <a:rPr lang="en-US"/>
              <a:t>How is the look-back measurement method affected by leave or layoff?</a:t>
            </a:r>
          </a:p>
        </p:txBody>
      </p:sp>
      <p:sp>
        <p:nvSpPr>
          <p:cNvPr id="3" name="Content Placeholder 2">
            <a:extLst>
              <a:ext uri="{FF2B5EF4-FFF2-40B4-BE49-F238E27FC236}">
                <a16:creationId xmlns:a16="http://schemas.microsoft.com/office/drawing/2014/main" id="{0829DA66-EB37-4626-AFBB-59258217D290}"/>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a:t>“Hours of service” must be counted during measurement period</a:t>
            </a:r>
          </a:p>
          <a:p>
            <a:pPr marL="914400" lvl="1" indent="-457200">
              <a:lnSpc>
                <a:spcPct val="100000"/>
              </a:lnSpc>
              <a:buFont typeface="Arial" panose="020b0604020202020204" pitchFamily="34" charset="0"/>
              <a:buChar char="•"/>
            </a:pPr>
            <a:r>
              <a:rPr lang="en-US"/>
              <a:t>Time an employee is paid for time working or not working</a:t>
            </a:r>
          </a:p>
          <a:p>
            <a:pPr marL="914400" lvl="1" indent="-457200">
              <a:lnSpc>
                <a:spcPct val="100000"/>
              </a:lnSpc>
              <a:buFont typeface="Arial" panose="020b0604020202020204" pitchFamily="34" charset="0"/>
              <a:buChar char="•"/>
            </a:pPr>
            <a:r>
              <a:rPr lang="en-US"/>
              <a:t>Special rules for periods of unpaid FMLA</a:t>
            </a:r>
          </a:p>
          <a:p>
            <a:pPr marL="457200" indent="-457200">
              <a:lnSpc>
                <a:spcPct val="100000"/>
              </a:lnSpc>
              <a:buFont typeface="Arial" panose="020b0604020202020204" pitchFamily="34" charset="0"/>
              <a:buChar char="•"/>
            </a:pPr>
            <a:r>
              <a:rPr lang="en-US"/>
              <a:t>Full-time employees who are in a stability period must continue to be treated as full-time as long as they are employed</a:t>
            </a:r>
          </a:p>
        </p:txBody>
      </p:sp>
    </p:spTree>
    <p:extLst>
      <p:ext uri="{BB962C8B-B14F-4D97-AF65-F5344CB8AC3E}">
        <p14:creationId xmlns:p14="http://schemas.microsoft.com/office/powerpoint/2010/main" val="414818335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AE9C608-C93E-451B-B81B-3EEAA4D3374A}"/>
              </a:ext>
            </a:extLst>
          </p:cNvPr>
          <p:cNvSpPr>
            <a:spLocks noGrp="1"/>
          </p:cNvSpPr>
          <p:nvPr>
            <p:ph type="title"/>
          </p:nvPr>
        </p:nvSpPr>
        <p:spPr>
          <a:xfrm>
            <a:off x="1089925" y="504987"/>
            <a:ext cx="7415900" cy="568471"/>
          </a:xfrm>
        </p:spPr>
        <p:txBody>
          <a:bodyPr>
            <a:normAutofit fontScale="90000"/>
          </a:bodyPr>
          <a:lstStyle/>
          <a:p>
            <a:r>
              <a:rPr lang="en-US"/>
              <a:t>How can employers comply with WARN Act rules? </a:t>
            </a:r>
          </a:p>
        </p:txBody>
      </p:sp>
      <p:sp>
        <p:nvSpPr>
          <p:cNvPr id="3" name="Content Placeholder 2">
            <a:extLst>
              <a:ext uri="{FF2B5EF4-FFF2-40B4-BE49-F238E27FC236}">
                <a16:creationId xmlns:a16="http://schemas.microsoft.com/office/drawing/2014/main" id="{6DB6C364-1892-4984-ADD9-86055837C5D2}"/>
              </a:ext>
            </a:extLst>
          </p:cNvPr>
          <p:cNvSpPr>
            <a:spLocks noGrp="1"/>
          </p:cNvSpPr>
          <p:nvPr>
            <p:ph idx="1"/>
          </p:nvPr>
        </p:nvSpPr>
        <p:spPr>
          <a:xfrm>
            <a:off x="515566" y="1519707"/>
            <a:ext cx="5116749" cy="4967718"/>
          </a:xfrm>
        </p:spPr>
        <p:txBody>
          <a:bodyPr anchor="ctr"/>
          <a:lstStyle/>
          <a:p>
            <a:pPr marL="233363" indent="-233363">
              <a:lnSpc>
                <a:spcPct val="100000"/>
              </a:lnSpc>
              <a:buFont typeface="Arial" panose="020b0604020202020204" pitchFamily="34" charset="0"/>
              <a:buChar char="•"/>
            </a:pPr>
            <a:r>
              <a:rPr lang="en-US" sz="2400"/>
              <a:t>Employers with 100+ employees must provide </a:t>
            </a:r>
            <a:r>
              <a:rPr lang="en-US" sz="2400" b="1"/>
              <a:t>at least 60 days’ notice </a:t>
            </a:r>
            <a:r>
              <a:rPr lang="en-US" sz="2400"/>
              <a:t>for layoffs/terminations of 50+ employees at single site of employment</a:t>
            </a:r>
          </a:p>
          <a:p>
            <a:pPr marL="233363" indent="-233363">
              <a:lnSpc>
                <a:spcPct val="100000"/>
              </a:lnSpc>
              <a:buFont typeface="Arial" panose="020b0604020202020204" pitchFamily="34" charset="0"/>
              <a:buChar char="•"/>
            </a:pPr>
            <a:r>
              <a:rPr lang="en-US" sz="2400"/>
              <a:t>Exception applies for “unforeseeable circumstances”</a:t>
            </a:r>
          </a:p>
          <a:p>
            <a:pPr marL="233363" indent="-233363">
              <a:lnSpc>
                <a:spcPct val="100000"/>
              </a:lnSpc>
              <a:buFont typeface="Arial" panose="020b0604020202020204" pitchFamily="34" charset="0"/>
              <a:buChar char="•"/>
            </a:pPr>
            <a:r>
              <a:rPr lang="en-US" sz="2400"/>
              <a:t>Some states </a:t>
            </a:r>
            <a:r>
              <a:rPr lang="en-US" sz="2400">
                <a:sym typeface="Wingdings" panose="05000000000000000000" pitchFamily="2" charset="2"/>
              </a:rPr>
              <a:t>have been easing requirements for COVID-19 </a:t>
            </a:r>
            <a:endParaRPr lang="en-US" sz="2400"/>
          </a:p>
        </p:txBody>
      </p:sp>
      <p:sp>
        <p:nvSpPr>
          <p:cNvPr id="4" name="Rectangle 3">
            <a:extLst>
              <a:ext uri="{FF2B5EF4-FFF2-40B4-BE49-F238E27FC236}">
                <a16:creationId xmlns:a16="http://schemas.microsoft.com/office/drawing/2014/main" id="{8AA1B354-E68A-4E01-A9F5-3B7BF5D8A35C}"/>
              </a:ext>
            </a:extLst>
          </p:cNvPr>
          <p:cNvSpPr/>
          <p:nvPr/>
        </p:nvSpPr>
        <p:spPr>
          <a:xfrm>
            <a:off x="5768502" y="1519708"/>
            <a:ext cx="3142902" cy="49677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1200"/>
              </a:spcAft>
            </a:pPr>
            <a:r>
              <a:rPr lang="en-US" sz="1700" b="1"/>
              <a:t>Unforeseeable Circumstances Exemption</a:t>
            </a:r>
          </a:p>
          <a:p>
            <a:pPr marL="174625" indent="-174625">
              <a:spcAft>
                <a:spcPts val="600"/>
              </a:spcAft>
              <a:buFont typeface="Arial" panose="020b0604020202020204" pitchFamily="34" charset="0"/>
              <a:buChar char="•"/>
              <a:tabLst>
                <a:tab pos="174625"/>
              </a:tabLst>
            </a:pPr>
            <a:r>
              <a:rPr lang="en-US" sz="1700"/>
              <a:t>As much advance notice as possible</a:t>
            </a:r>
          </a:p>
          <a:p>
            <a:pPr marL="174625" indent="-174625">
              <a:spcAft>
                <a:spcPts val="600"/>
              </a:spcAft>
              <a:buFont typeface="Arial" panose="020b0604020202020204" pitchFamily="34" charset="0"/>
              <a:buChar char="•"/>
              <a:tabLst>
                <a:tab pos="174625"/>
              </a:tabLst>
            </a:pPr>
            <a:r>
              <a:rPr lang="en-US" sz="1700"/>
              <a:t>Must be caused by sudden, dramatic and unexpected action or condition </a:t>
            </a:r>
          </a:p>
          <a:p>
            <a:pPr marL="174625" indent="-174625">
              <a:spcAft>
                <a:spcPts val="600"/>
              </a:spcAft>
              <a:buFont typeface="Arial" panose="020b0604020202020204" pitchFamily="34" charset="0"/>
              <a:buChar char="•"/>
              <a:tabLst>
                <a:tab pos="174625"/>
              </a:tabLst>
            </a:pPr>
            <a:r>
              <a:rPr lang="en-US" sz="1700"/>
              <a:t>Outside of employer control</a:t>
            </a:r>
          </a:p>
          <a:p>
            <a:pPr marL="174625" indent="-174625">
              <a:buFont typeface="Arial" panose="020b0604020202020204" pitchFamily="34" charset="0"/>
              <a:buChar char="•"/>
              <a:tabLst>
                <a:tab pos="174625"/>
              </a:tabLst>
            </a:pPr>
            <a:r>
              <a:rPr lang="en-US" sz="1700"/>
              <a:t>Examples</a:t>
            </a:r>
          </a:p>
          <a:p>
            <a:pPr lvl="1" indent="-174625">
              <a:buFont typeface="Arial" panose="020b0604020202020204" pitchFamily="34" charset="0"/>
              <a:buChar char="•"/>
            </a:pPr>
            <a:r>
              <a:rPr lang="en-US" sz="1500"/>
              <a:t>Unanticipated and dramatic economic downturn</a:t>
            </a:r>
          </a:p>
          <a:p>
            <a:pPr lvl="1" indent="-174625">
              <a:buFont typeface="Arial" panose="020b0604020202020204" pitchFamily="34" charset="0"/>
              <a:buChar char="•"/>
            </a:pPr>
            <a:r>
              <a:rPr lang="en-US" sz="1500"/>
              <a:t>Government-ordered closures without notice</a:t>
            </a:r>
          </a:p>
        </p:txBody>
      </p:sp>
    </p:spTree>
    <p:extLst>
      <p:ext uri="{BB962C8B-B14F-4D97-AF65-F5344CB8AC3E}">
        <p14:creationId xmlns:p14="http://schemas.microsoft.com/office/powerpoint/2010/main" val="3782682879"/>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0E0A32E-4B5A-40CE-9094-A66A55D66AA1}"/>
              </a:ext>
            </a:extLst>
          </p:cNvPr>
          <p:cNvSpPr>
            <a:spLocks noGrp="1"/>
          </p:cNvSpPr>
          <p:nvPr>
            <p:ph type="ctrTitle"/>
          </p:nvPr>
        </p:nvSpPr>
        <p:spPr>
          <a:xfrm>
            <a:off x="0" y="3251114"/>
            <a:ext cx="9144000" cy="808326"/>
          </a:xfrm>
        </p:spPr>
        <p:txBody>
          <a:bodyPr/>
          <a:lstStyle/>
          <a:p>
            <a:r>
              <a:rPr lang="en-US" sz="4800"/>
              <a:t>Questions?</a:t>
            </a:r>
            <a:r>
              <a:rPr lang="en-US"/>
              <a:t> </a:t>
            </a:r>
          </a:p>
        </p:txBody>
      </p:sp>
    </p:spTree>
    <p:extLst>
      <p:ext uri="{BB962C8B-B14F-4D97-AF65-F5344CB8AC3E}">
        <p14:creationId xmlns:p14="http://schemas.microsoft.com/office/powerpoint/2010/main" val="1420829184"/>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9B284A-72DB-4747-81A2-6F6DBE30AE8F}"/>
              </a:ext>
            </a:extLst>
          </p:cNvPr>
          <p:cNvSpPr>
            <a:spLocks noGrp="1"/>
          </p:cNvSpPr>
          <p:nvPr>
            <p:ph type="ctrTitle"/>
          </p:nvPr>
        </p:nvSpPr>
        <p:spPr/>
        <p:txBody>
          <a:bodyPr/>
          <a:lstStyle/>
          <a:p>
            <a:r>
              <a:rPr lang="en-US" sz="4800"/>
              <a:t>Thank You!</a:t>
            </a:r>
          </a:p>
        </p:txBody>
      </p:sp>
      <p:sp>
        <p:nvSpPr>
          <p:cNvPr id="3" name="TextBox 2">
            <a:extLst>
              <a:ext uri="{FF2B5EF4-FFF2-40B4-BE49-F238E27FC236}">
                <a16:creationId xmlns:a16="http://schemas.microsoft.com/office/drawing/2014/main" id="{D8C8007E-C391-458A-A78A-C56BA078CE95}"/>
              </a:ext>
            </a:extLst>
          </p:cNvPr>
          <p:cNvSpPr txBox="1">
            <a:spLocks noChangeArrowheads="1"/>
          </p:cNvSpPr>
          <p:nvPr/>
        </p:nvSpPr>
        <p:spPr bwMode="auto">
          <a:xfrm>
            <a:off x="609600" y="5486400"/>
            <a:ext cx="7620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a:defRPr>
            </a:lvl1pPr>
            <a:lvl2pPr marL="742950" indent="-285750" eaLnBrk="0" hangingPunct="0">
              <a:defRPr>
                <a:solidFill>
                  <a:schemeClr val="tx1"/>
                </a:solidFill>
                <a:latin typeface="Century Gothic" pitchFamily="34" charset="0"/>
                <a:cs typeface="Arial"/>
              </a:defRPr>
            </a:lvl2pPr>
            <a:lvl3pPr marL="1143000" indent="-228600" eaLnBrk="0" hangingPunct="0">
              <a:defRPr>
                <a:solidFill>
                  <a:schemeClr val="tx1"/>
                </a:solidFill>
                <a:latin typeface="Century Gothic" pitchFamily="34" charset="0"/>
                <a:cs typeface="Arial"/>
              </a:defRPr>
            </a:lvl3pPr>
            <a:lvl4pPr marL="1600200" indent="-228600" eaLnBrk="0" hangingPunct="0">
              <a:defRPr>
                <a:solidFill>
                  <a:schemeClr val="tx1"/>
                </a:solidFill>
                <a:latin typeface="Century Gothic" pitchFamily="34" charset="0"/>
                <a:cs typeface="Arial"/>
              </a:defRPr>
            </a:lvl4pPr>
            <a:lvl5pPr marL="2057400" indent="-228600" eaLnBrk="0" hangingPunct="0">
              <a:defRPr>
                <a:solidFill>
                  <a:schemeClr val="tx1"/>
                </a:solidFill>
                <a:latin typeface="Century Gothic" pitchFamily="34" charset="0"/>
                <a:cs typeface="Arial"/>
              </a:defRPr>
            </a:lvl5pPr>
            <a:lvl6pPr marL="2514600" indent="-228600" eaLnBrk="0" fontAlgn="base" hangingPunct="0">
              <a:spcBef>
                <a:spcPct val="0"/>
              </a:spcBef>
              <a:spcAft>
                <a:spcPct val="0"/>
              </a:spcAft>
              <a:defRPr>
                <a:solidFill>
                  <a:schemeClr val="tx1"/>
                </a:solidFill>
                <a:latin typeface="Century Gothic" pitchFamily="34" charset="0"/>
                <a:cs typeface="Arial"/>
              </a:defRPr>
            </a:lvl6pPr>
            <a:lvl7pPr marL="2971800" indent="-228600" eaLnBrk="0" fontAlgn="base" hangingPunct="0">
              <a:spcBef>
                <a:spcPct val="0"/>
              </a:spcBef>
              <a:spcAft>
                <a:spcPct val="0"/>
              </a:spcAft>
              <a:defRPr>
                <a:solidFill>
                  <a:schemeClr val="tx1"/>
                </a:solidFill>
                <a:latin typeface="Century Gothic" pitchFamily="34" charset="0"/>
                <a:cs typeface="Arial"/>
              </a:defRPr>
            </a:lvl7pPr>
            <a:lvl8pPr marL="3429000" indent="-228600" eaLnBrk="0" fontAlgn="base" hangingPunct="0">
              <a:spcBef>
                <a:spcPct val="0"/>
              </a:spcBef>
              <a:spcAft>
                <a:spcPct val="0"/>
              </a:spcAft>
              <a:defRPr>
                <a:solidFill>
                  <a:schemeClr val="tx1"/>
                </a:solidFill>
                <a:latin typeface="Century Gothic" pitchFamily="34" charset="0"/>
                <a:cs typeface="Arial"/>
              </a:defRPr>
            </a:lvl8pPr>
            <a:lvl9pPr marL="3886200" indent="-228600" eaLnBrk="0" fontAlgn="base" hangingPunct="0">
              <a:spcBef>
                <a:spcPct val="0"/>
              </a:spcBef>
              <a:spcAft>
                <a:spcPct val="0"/>
              </a:spcAft>
              <a:defRPr>
                <a:solidFill>
                  <a:schemeClr val="tx1"/>
                </a:solidFill>
                <a:latin typeface="Century Gothic" pitchFamily="34" charset="0"/>
                <a:cs typeface="Arial"/>
              </a:defRPr>
            </a:lvl9pPr>
          </a:lstStyle>
          <a:p>
            <a:pPr eaLnBrk="1" fontAlgn="base" hangingPunct="1">
              <a:spcBef>
                <a:spcPct val="0"/>
              </a:spcBef>
              <a:spcAft>
                <a:spcPct val="0"/>
              </a:spcAft>
            </a:pPr>
            <a:r>
              <a:rPr lang="en-US" sz="1100">
                <a:solidFill>
                  <a:srgbClr val="7F7F7F"/>
                </a:solidFill>
                <a:latin typeface="Calibri" panose="020f0502020204030204" pitchFamily="34" charset="0"/>
                <a:cs typeface="Times New Roman" panose="02020603050405020304" pitchFamily="18" charset="0"/>
              </a:rPr>
              <a:t>This presentation is current as of the date presented and is for informational purposes only. It is not intended to be exhaustive nor should any discussion or opinions be construed as legal advice. Please contact legal counsel for legal advice on specific situations. This presentation may not be duplicated or redistributed without permission. © 2020 Zywave, Inc.  All rights reserved. </a:t>
            </a:r>
            <a:endParaRPr lang="en-US" sz="1100">
              <a:solidFill>
                <a:srgbClr val="FFFFFF"/>
              </a:solidFill>
            </a:endParaRPr>
          </a:p>
        </p:txBody>
      </p:sp>
    </p:spTree>
    <p:extLst>
      <p:ext uri="{BB962C8B-B14F-4D97-AF65-F5344CB8AC3E}">
        <p14:creationId xmlns:p14="http://schemas.microsoft.com/office/powerpoint/2010/main" val="6367501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FC28B9E3-A649-45F1-902D-7ACA861240E3}"/>
              </a:ext>
            </a:extLst>
          </p:cNvPr>
          <p:cNvPicPr>
            <a:picLocks noChangeAspect="1"/>
          </p:cNvPicPr>
          <p:nvPr/>
        </p:nvPicPr>
        <p:blipFill>
          <a:blip r:embed="rId3"/>
          <a:stretch>
            <a:fillRect/>
          </a:stretch>
        </p:blipFill>
        <p:spPr>
          <a:xfrm>
            <a:off x="3868047" y="1852095"/>
            <a:ext cx="5275953" cy="3304949"/>
          </a:xfrm>
          <a:prstGeom prst="rect">
            <a:avLst/>
          </a:prstGeom>
        </p:spPr>
      </p:pic>
      <p:sp>
        <p:nvSpPr>
          <p:cNvPr id="2" name="Title 1">
            <a:extLst>
              <a:ext uri="{FF2B5EF4-FFF2-40B4-BE49-F238E27FC236}">
                <a16:creationId xmlns:a16="http://schemas.microsoft.com/office/drawing/2014/main" id="{5CD25F59-2005-4A48-B513-07AC865CC108}"/>
              </a:ext>
            </a:extLst>
          </p:cNvPr>
          <p:cNvSpPr>
            <a:spLocks noGrp="1"/>
          </p:cNvSpPr>
          <p:nvPr>
            <p:ph type="title"/>
          </p:nvPr>
        </p:nvSpPr>
        <p:spPr/>
        <p:txBody>
          <a:bodyPr>
            <a:normAutofit fontScale="90000"/>
          </a:bodyPr>
          <a:lstStyle/>
          <a:p>
            <a:r>
              <a:rPr lang="en-US"/>
              <a:t>Situation Summary </a:t>
            </a:r>
          </a:p>
        </p:txBody>
      </p:sp>
      <p:sp>
        <p:nvSpPr>
          <p:cNvPr id="3" name="Content Placeholder 2">
            <a:extLst>
              <a:ext uri="{FF2B5EF4-FFF2-40B4-BE49-F238E27FC236}">
                <a16:creationId xmlns:a16="http://schemas.microsoft.com/office/drawing/2014/main" id="{C4169D45-8649-43B3-901E-5030736C4A66}"/>
              </a:ext>
            </a:extLst>
          </p:cNvPr>
          <p:cNvSpPr>
            <a:spLocks noGrp="1"/>
          </p:cNvSpPr>
          <p:nvPr>
            <p:ph idx="1"/>
          </p:nvPr>
        </p:nvSpPr>
        <p:spPr>
          <a:xfrm>
            <a:off x="652087" y="1852095"/>
            <a:ext cx="4477581" cy="5123329"/>
          </a:xfrm>
        </p:spPr>
        <p:txBody>
          <a:bodyPr/>
          <a:lstStyle/>
          <a:p>
            <a:pPr marL="233363" indent="-233363">
              <a:lnSpc>
                <a:spcPct val="100000"/>
              </a:lnSpc>
              <a:spcBef>
                <a:spcPct val="0"/>
              </a:spcBef>
              <a:spcAft>
                <a:spcPts val="1200"/>
              </a:spcAft>
              <a:buFont typeface="Arial" panose="020b0604020202020204" pitchFamily="34" charset="0"/>
              <a:buChar char="•"/>
            </a:pPr>
            <a:r>
              <a:rPr lang="en-US"/>
              <a:t>Total Cases: 68,440</a:t>
            </a:r>
          </a:p>
          <a:p>
            <a:pPr marL="233363" indent="-233363">
              <a:lnSpc>
                <a:spcPct val="100000"/>
              </a:lnSpc>
              <a:spcBef>
                <a:spcPts val="600"/>
              </a:spcBef>
              <a:spcAft>
                <a:spcPts val="1200"/>
              </a:spcAft>
              <a:buFont typeface="Arial" panose="020b0604020202020204" pitchFamily="34" charset="0"/>
              <a:buChar char="•"/>
            </a:pPr>
            <a:r>
              <a:rPr lang="en-US"/>
              <a:t>Total Deaths: 994</a:t>
            </a:r>
          </a:p>
          <a:p>
            <a:pPr marL="233363" indent="-233363">
              <a:lnSpc>
                <a:spcPct val="100000"/>
              </a:lnSpc>
              <a:spcBef>
                <a:spcPts val="600"/>
              </a:spcBef>
              <a:spcAft>
                <a:spcPts val="600"/>
              </a:spcAft>
              <a:buFont typeface="Arial" panose="020b0604020202020204" pitchFamily="34" charset="0"/>
              <a:buChar char="•"/>
            </a:pPr>
            <a:r>
              <a:rPr lang="en-US"/>
              <a:t>Jurisdictions: 54</a:t>
            </a:r>
          </a:p>
          <a:p>
            <a:pPr marL="688975" lvl="1" indent="-231775">
              <a:lnSpc>
                <a:spcPct val="100000"/>
              </a:lnSpc>
              <a:spcBef>
                <a:spcPct val="0"/>
              </a:spcBef>
              <a:spcAft>
                <a:spcPts val="600"/>
              </a:spcAft>
              <a:buFont typeface="Arial" panose="020b0604020202020204" pitchFamily="34" charset="0"/>
              <a:buChar char="•"/>
            </a:pPr>
            <a:r>
              <a:rPr lang="en-US" sz="1800"/>
              <a:t>All 50 states, DC,                                        Puerto Rico, Guam,                                         US Virgin Islands</a:t>
            </a:r>
          </a:p>
          <a:p>
            <a:pPr marL="688975" lvl="1" indent="-231775">
              <a:lnSpc>
                <a:spcPct val="100000"/>
              </a:lnSpc>
              <a:spcBef>
                <a:spcPct val="0"/>
              </a:spcBef>
              <a:spcAft>
                <a:spcPts val="600"/>
              </a:spcAft>
              <a:buFont typeface="Arial" panose="020b0604020202020204" pitchFamily="34" charset="0"/>
              <a:buChar char="•"/>
            </a:pPr>
            <a:r>
              <a:rPr lang="en-US" sz="1800"/>
              <a:t>27 states are reporting </a:t>
            </a:r>
            <a:r>
              <a:rPr lang="en-US" sz="1800" b="1"/>
              <a:t>community spread</a:t>
            </a:r>
            <a:endParaRPr lang="en-US" sz="1800"/>
          </a:p>
          <a:p>
            <a:pPr>
              <a:lnSpc>
                <a:spcPct val="100000"/>
              </a:lnSpc>
              <a:spcBef>
                <a:spcPct val="0"/>
              </a:spcBef>
              <a:spcAft>
                <a:spcPts val="600"/>
              </a:spcAft>
            </a:pPr>
            <a:endParaRPr lang="en-US" sz="2000"/>
          </a:p>
        </p:txBody>
      </p:sp>
    </p:spTree>
    <p:extLst>
      <p:ext uri="{BB962C8B-B14F-4D97-AF65-F5344CB8AC3E}">
        <p14:creationId xmlns:p14="http://schemas.microsoft.com/office/powerpoint/2010/main" val="379394408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C74A6FA-0A06-4285-BF08-B77A774CE216}"/>
              </a:ext>
            </a:extLst>
          </p:cNvPr>
          <p:cNvSpPr>
            <a:spLocks noGrp="1"/>
          </p:cNvSpPr>
          <p:nvPr>
            <p:ph type="title"/>
          </p:nvPr>
        </p:nvSpPr>
        <p:spPr/>
        <p:txBody>
          <a:bodyPr/>
          <a:lstStyle/>
          <a:p>
            <a:r>
              <a:rPr lang="en-US"/>
              <a:t>State Orders</a:t>
            </a:r>
          </a:p>
        </p:txBody>
      </p:sp>
      <p:sp>
        <p:nvSpPr>
          <p:cNvPr id="7" name="Callout: Down Arrow 6">
            <a:extLst>
              <a:ext uri="{FF2B5EF4-FFF2-40B4-BE49-F238E27FC236}">
                <a16:creationId xmlns:a16="http://schemas.microsoft.com/office/drawing/2014/main" id="{2721871D-CC21-4C5E-B496-F053333F1794}"/>
              </a:ext>
            </a:extLst>
          </p:cNvPr>
          <p:cNvSpPr/>
          <p:nvPr/>
        </p:nvSpPr>
        <p:spPr>
          <a:xfrm>
            <a:off x="4967467" y="1134147"/>
            <a:ext cx="3723858" cy="1978703"/>
          </a:xfrm>
          <a:prstGeom prst="downArrowCallout">
            <a:avLst>
              <a:gd name="adj1" fmla="val 21945"/>
              <a:gd name="adj2" fmla="val 21436"/>
              <a:gd name="adj3" fmla="val 25000"/>
              <a:gd name="adj4" fmla="val 6497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700"/>
              <a:t>“Stay-at-home” orders vary by state. Residents are typically instructed to stay at home unless going out for essential activities.</a:t>
            </a:r>
          </a:p>
        </p:txBody>
      </p:sp>
      <p:sp>
        <p:nvSpPr>
          <p:cNvPr id="4" name="Callout: Up Arrow 3">
            <a:extLst>
              <a:ext uri="{FF2B5EF4-FFF2-40B4-BE49-F238E27FC236}">
                <a16:creationId xmlns:a16="http://schemas.microsoft.com/office/drawing/2014/main" id="{3AC96B83-A133-4DCB-8D37-5D29799A8A32}"/>
              </a:ext>
            </a:extLst>
          </p:cNvPr>
          <p:cNvSpPr/>
          <p:nvPr/>
        </p:nvSpPr>
        <p:spPr>
          <a:xfrm>
            <a:off x="708010" y="4859105"/>
            <a:ext cx="3723856" cy="1509538"/>
          </a:xfrm>
          <a:prstGeom prst="upArrowCallout">
            <a:avLst>
              <a:gd name="adj1" fmla="val 25000"/>
              <a:gd name="adj2" fmla="val 25000"/>
              <a:gd name="adj3" fmla="val 25000"/>
              <a:gd name="adj4" fmla="val 6543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t>The definition of “non-essential” varies from state to state</a:t>
            </a:r>
          </a:p>
        </p:txBody>
      </p:sp>
      <p:pic>
        <p:nvPicPr>
          <p:cNvPr id="11" name="Picture 10">
            <a:extLst>
              <a:ext uri="{FF2B5EF4-FFF2-40B4-BE49-F238E27FC236}">
                <a16:creationId xmlns:a16="http://schemas.microsoft.com/office/drawing/2014/main" id="{B7D6B2BA-5129-45A2-ACD2-ED06F9CDC6BC}"/>
              </a:ext>
            </a:extLst>
          </p:cNvPr>
          <p:cNvPicPr>
            <a:picLocks noChangeAspect="1"/>
          </p:cNvPicPr>
          <p:nvPr/>
        </p:nvPicPr>
        <p:blipFill>
          <a:blip r:embed="rId3"/>
          <a:stretch>
            <a:fillRect/>
          </a:stretch>
        </p:blipFill>
        <p:spPr>
          <a:xfrm>
            <a:off x="555412" y="1576939"/>
            <a:ext cx="4004123" cy="3210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158 Million Americans Told to Stay Home, but Trump Pledges to Keep ...">
            <a:extLst>
              <a:ext uri="{FF2B5EF4-FFF2-40B4-BE49-F238E27FC236}">
                <a16:creationId xmlns:a16="http://schemas.microsoft.com/office/drawing/2014/main" id="{A1429620-982D-4D6A-ACAD-A43AD57A62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4109" y="3392526"/>
            <a:ext cx="4184024" cy="2789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4875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4DE0E33-0C3D-4A2A-A667-E5CA4C77ADD4}"/>
              </a:ext>
            </a:extLst>
          </p:cNvPr>
          <p:cNvSpPr>
            <a:spLocks noGrp="1"/>
          </p:cNvSpPr>
          <p:nvPr>
            <p:ph type="title"/>
          </p:nvPr>
        </p:nvSpPr>
        <p:spPr/>
        <p:txBody>
          <a:bodyPr/>
          <a:lstStyle/>
          <a:p>
            <a:r>
              <a:rPr lang="en-US"/>
              <a:t>CARES Act</a:t>
            </a:r>
          </a:p>
        </p:txBody>
      </p:sp>
      <p:sp>
        <p:nvSpPr>
          <p:cNvPr id="3" name="Content Placeholder 2">
            <a:extLst>
              <a:ext uri="{FF2B5EF4-FFF2-40B4-BE49-F238E27FC236}">
                <a16:creationId xmlns:a16="http://schemas.microsoft.com/office/drawing/2014/main" id="{2A109159-1BD9-4073-8B3F-36E6FA6CE955}"/>
              </a:ext>
            </a:extLst>
          </p:cNvPr>
          <p:cNvSpPr>
            <a:spLocks noGrp="1"/>
          </p:cNvSpPr>
          <p:nvPr>
            <p:ph idx="1"/>
          </p:nvPr>
        </p:nvSpPr>
        <p:spPr/>
        <p:txBody>
          <a:bodyPr/>
          <a:lstStyle/>
          <a:p>
            <a:pPr marL="457200" indent="-457200">
              <a:buFont typeface="Arial" panose="020b0604020202020204" pitchFamily="34" charset="0"/>
              <a:buChar char="•"/>
            </a:pPr>
            <a:r>
              <a:rPr lang="en-US"/>
              <a:t>Coronavirus Aid, Relief and Economic Security Act</a:t>
            </a:r>
          </a:p>
          <a:p>
            <a:pPr marL="457200" indent="-457200">
              <a:buFont typeface="Arial" panose="020b0604020202020204" pitchFamily="34" charset="0"/>
              <a:buChar char="•"/>
            </a:pPr>
            <a:r>
              <a:rPr lang="en-US"/>
              <a:t>Passed by Senate on March 25, expected to be voted on by House today</a:t>
            </a:r>
          </a:p>
          <a:p>
            <a:pPr marL="457200" indent="-457200">
              <a:buFont typeface="Arial" panose="020b0604020202020204" pitchFamily="34" charset="0"/>
              <a:buChar char="•"/>
            </a:pPr>
            <a:r>
              <a:rPr lang="en-US"/>
              <a:t>Major provisions</a:t>
            </a:r>
          </a:p>
          <a:p>
            <a:pPr marL="914400" lvl="1" indent="-457200">
              <a:buFont typeface="Arial" panose="020b0604020202020204" pitchFamily="34" charset="0"/>
              <a:buChar char="•"/>
            </a:pPr>
            <a:r>
              <a:rPr lang="en-US"/>
              <a:t>Stimulus checks to households</a:t>
            </a:r>
          </a:p>
          <a:p>
            <a:pPr marL="914400" lvl="1" indent="-457200">
              <a:buFont typeface="Arial" panose="020b0604020202020204" pitchFamily="34" charset="0"/>
              <a:buChar char="•"/>
            </a:pPr>
            <a:r>
              <a:rPr lang="en-US"/>
              <a:t>Business loan programs </a:t>
            </a:r>
          </a:p>
          <a:p>
            <a:pPr marL="914400" lvl="1" indent="-457200">
              <a:buFont typeface="Arial" panose="020b0604020202020204" pitchFamily="34" charset="0"/>
              <a:buChar char="•"/>
            </a:pPr>
            <a:r>
              <a:rPr lang="en-US"/>
              <a:t>Funding for unemployment insurance </a:t>
            </a:r>
          </a:p>
          <a:p>
            <a:pPr marL="914400" lvl="1" indent="-457200">
              <a:buFont typeface="Arial" panose="020b0604020202020204" pitchFamily="34" charset="0"/>
              <a:buChar char="•"/>
            </a:pPr>
            <a:r>
              <a:rPr lang="en-US"/>
              <a:t>Increased spending on hospitals</a:t>
            </a:r>
          </a:p>
          <a:p>
            <a:pPr marL="914400" lvl="1" indent="-457200">
              <a:buFont typeface="Arial" panose="020b0604020202020204" pitchFamily="34" charset="0"/>
              <a:buChar char="•"/>
            </a:pPr>
            <a:r>
              <a:rPr lang="en-US"/>
              <a:t>Health plan coverage </a:t>
            </a:r>
          </a:p>
        </p:txBody>
      </p:sp>
    </p:spTree>
    <p:extLst>
      <p:ext uri="{BB962C8B-B14F-4D97-AF65-F5344CB8AC3E}">
        <p14:creationId xmlns:p14="http://schemas.microsoft.com/office/powerpoint/2010/main" val="413841556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FD6D465-3FDC-4B2F-AA8F-84911C2C7E0E}"/>
              </a:ext>
            </a:extLst>
          </p:cNvPr>
          <p:cNvSpPr>
            <a:spLocks noGrp="1"/>
          </p:cNvSpPr>
          <p:nvPr>
            <p:ph type="title"/>
          </p:nvPr>
        </p:nvSpPr>
        <p:spPr/>
        <p:txBody>
          <a:bodyPr/>
          <a:lstStyle/>
          <a:p>
            <a:r>
              <a:rPr lang="en-US"/>
              <a:t>Latest Updates</a:t>
            </a:r>
          </a:p>
        </p:txBody>
      </p:sp>
    </p:spTree>
    <p:extLst>
      <p:ext uri="{BB962C8B-B14F-4D97-AF65-F5344CB8AC3E}">
        <p14:creationId xmlns:p14="http://schemas.microsoft.com/office/powerpoint/2010/main" val="61092755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3F5DCFE-7CBB-499E-A8FD-F772709F4642}"/>
              </a:ext>
            </a:extLst>
          </p:cNvPr>
          <p:cNvSpPr>
            <a:spLocks noGrp="1"/>
          </p:cNvSpPr>
          <p:nvPr>
            <p:ph type="title"/>
          </p:nvPr>
        </p:nvSpPr>
        <p:spPr>
          <a:xfrm>
            <a:off x="1099450" y="752637"/>
            <a:ext cx="7658184" cy="568471"/>
          </a:xfrm>
        </p:spPr>
        <p:txBody>
          <a:bodyPr>
            <a:normAutofit fontScale="90000"/>
          </a:bodyPr>
          <a:lstStyle/>
          <a:p>
            <a:r>
              <a:rPr lang="en-US"/>
              <a:t>DOL Guidance on FFCRA Paid Leave</a:t>
            </a:r>
          </a:p>
        </p:txBody>
      </p:sp>
      <p:sp>
        <p:nvSpPr>
          <p:cNvPr id="3" name="Content Placeholder 2">
            <a:extLst>
              <a:ext uri="{FF2B5EF4-FFF2-40B4-BE49-F238E27FC236}">
                <a16:creationId xmlns:a16="http://schemas.microsoft.com/office/drawing/2014/main" id="{05693A07-A8E7-4517-AF3C-335EDA66E988}"/>
              </a:ext>
            </a:extLst>
          </p:cNvPr>
          <p:cNvSpPr>
            <a:spLocks noGrp="1"/>
          </p:cNvSpPr>
          <p:nvPr>
            <p:ph idx="1"/>
          </p:nvPr>
        </p:nvSpPr>
        <p:spPr>
          <a:xfrm>
            <a:off x="1099449" y="2318197"/>
            <a:ext cx="7388935" cy="3043316"/>
          </a:xfrm>
        </p:spPr>
        <p:txBody>
          <a:bodyPr>
            <a:noAutofit/>
          </a:bodyPr>
          <a:lstStyle/>
          <a:p>
            <a:r>
              <a:rPr lang="en-US" sz="2000"/>
              <a:t>The DOL is providing guidance on its website at </a:t>
            </a:r>
            <a:r>
              <a:rPr lang="en-US" sz="2000">
                <a:hlinkClick r:id="rId3"/>
              </a:rPr>
              <a:t>https://www.dol.gov/agencies/whd/pandemic</a:t>
            </a:r>
            <a:r>
              <a:rPr lang="en-US" sz="2000"/>
              <a:t>:</a:t>
            </a:r>
            <a:endParaRPr lang="en-US" sz="2000" b="1"/>
          </a:p>
          <a:p>
            <a:pPr marL="457200" indent="-457200">
              <a:buFont typeface="Arial" panose="020b0604020202020204" pitchFamily="34" charset="0"/>
              <a:buChar char="•"/>
            </a:pPr>
            <a:r>
              <a:rPr lang="en-US" sz="2000" b="1"/>
              <a:t>Fact Sheets for </a:t>
            </a:r>
            <a:r>
              <a:rPr lang="en-US" sz="2000"/>
              <a:t>employers and employees </a:t>
            </a:r>
          </a:p>
          <a:p>
            <a:pPr marL="457200" indent="-457200">
              <a:buFont typeface="Arial" panose="020b0604020202020204" pitchFamily="34" charset="0"/>
              <a:buChar char="•"/>
            </a:pPr>
            <a:r>
              <a:rPr lang="en-US" sz="2000" b="1"/>
              <a:t>Questions and Answers</a:t>
            </a:r>
            <a:r>
              <a:rPr lang="en-US" sz="2000"/>
              <a:t> on FFCRA, FLSA, FMLA, FFCRA notice </a:t>
            </a:r>
            <a:endParaRPr lang="en-US" sz="2000" b="1"/>
          </a:p>
          <a:p>
            <a:pPr marL="457200" indent="-457200">
              <a:buFont typeface="Arial" panose="020b0604020202020204" pitchFamily="34" charset="0"/>
              <a:buChar char="•"/>
            </a:pPr>
            <a:r>
              <a:rPr lang="en-US" sz="2000" b="1"/>
              <a:t>Posters </a:t>
            </a:r>
            <a:r>
              <a:rPr lang="en-US" sz="2000"/>
              <a:t>on employee rights under expanded FMLA And Paid Sick Leave</a:t>
            </a:r>
            <a:endParaRPr lang="en-US" sz="2000" b="1"/>
          </a:p>
          <a:p>
            <a:pPr marL="457200" indent="-457200">
              <a:buFont typeface="Arial" panose="020b0604020202020204" pitchFamily="34" charset="0"/>
              <a:buChar char="•"/>
            </a:pPr>
            <a:r>
              <a:rPr lang="en-US" sz="2000" b="1"/>
              <a:t>Field Assistance Bulletin</a:t>
            </a:r>
            <a:r>
              <a:rPr lang="en-US" sz="2000"/>
              <a:t> on temporary non-enforcement period</a:t>
            </a:r>
          </a:p>
          <a:p>
            <a:endParaRPr lang="en-US" sz="2000"/>
          </a:p>
        </p:txBody>
      </p:sp>
      <p:sp>
        <p:nvSpPr>
          <p:cNvPr id="5" name="Rectangle 4">
            <a:extLst>
              <a:ext uri="{FF2B5EF4-FFF2-40B4-BE49-F238E27FC236}">
                <a16:creationId xmlns:a16="http://schemas.microsoft.com/office/drawing/2014/main" id="{C57A2D53-84FA-497A-8066-FF3121DC0136}"/>
              </a:ext>
            </a:extLst>
          </p:cNvPr>
          <p:cNvSpPr/>
          <p:nvPr/>
        </p:nvSpPr>
        <p:spPr>
          <a:xfrm>
            <a:off x="1099450" y="1634986"/>
            <a:ext cx="7388934" cy="461665"/>
          </a:xfrm>
          <a:prstGeom prst="rect">
            <a:avLst/>
          </a:prstGeom>
        </p:spPr>
        <p:txBody>
          <a:bodyPr wrap="square">
            <a:spAutoFit/>
          </a:bodyPr>
          <a:lstStyle/>
          <a:p>
            <a:pPr algn="ctr"/>
            <a:r>
              <a:rPr lang="en-US" sz="2400" b="1">
                <a:solidFill>
                  <a:srgbClr val="C00000"/>
                </a:solidFill>
              </a:rPr>
              <a:t>DOL: paid leave rules take effect on April 1</a:t>
            </a:r>
          </a:p>
        </p:txBody>
      </p:sp>
      <p:sp>
        <p:nvSpPr>
          <p:cNvPr id="6" name="Rectangle 5">
            <a:extLst>
              <a:ext uri="{FF2B5EF4-FFF2-40B4-BE49-F238E27FC236}">
                <a16:creationId xmlns:a16="http://schemas.microsoft.com/office/drawing/2014/main" id="{E2296C15-3617-4C7E-8329-8781C27F68FE}"/>
              </a:ext>
            </a:extLst>
          </p:cNvPr>
          <p:cNvSpPr/>
          <p:nvPr/>
        </p:nvSpPr>
        <p:spPr>
          <a:xfrm>
            <a:off x="1099449" y="5629225"/>
            <a:ext cx="7388935" cy="461665"/>
          </a:xfrm>
          <a:prstGeom prst="rect">
            <a:avLst/>
          </a:prstGeom>
        </p:spPr>
        <p:txBody>
          <a:bodyPr wrap="square">
            <a:spAutoFit/>
          </a:bodyPr>
          <a:lstStyle/>
          <a:p>
            <a:pPr algn="ctr"/>
            <a:r>
              <a:rPr lang="en-US" sz="2400" i="1"/>
              <a:t>Regulations are expected in April </a:t>
            </a:r>
          </a:p>
        </p:txBody>
      </p:sp>
    </p:spTree>
    <p:extLst>
      <p:ext uri="{BB962C8B-B14F-4D97-AF65-F5344CB8AC3E}">
        <p14:creationId xmlns:p14="http://schemas.microsoft.com/office/powerpoint/2010/main" val="3702352453"/>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8.05.15"/>
  <p:tag name="AS_TITLE" val="Aspose.Slides for .NET 4.0 Client Profile"/>
  <p:tag name="AS_VERSION" val="18.5"/>
</p:tagLst>
</file>

<file path=ppt/theme/theme1.xml><?xml version="1.0" encoding="utf-8"?>
<a:theme xmlns:r="http://schemas.openxmlformats.org/officeDocument/2006/relationships" xmlns:a="http://schemas.openxmlformats.org/drawingml/2006/main" name="Green Gradient">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Green bar ">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Gray Gradient-Dont use in big rooms">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TRANSITION Gray bars">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TRANSITION Blue Section">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TRANSITION Orange Section">
  <a:themeElements>
    <a:clrScheme name="Custom 1">
      <a:dk1>
        <a:srgbClr val="3F3F3F"/>
      </a:dk1>
      <a:lt1>
        <a:sysClr val="window" lastClr="FFFFFF"/>
      </a:lt1>
      <a:dk2>
        <a:srgbClr val="44546A"/>
      </a:dk2>
      <a:lt2>
        <a:srgbClr val="E7E6E6"/>
      </a:lt2>
      <a:accent1>
        <a:srgbClr val="739600"/>
      </a:accent1>
      <a:accent2>
        <a:srgbClr val="3D3D3D"/>
      </a:accent2>
      <a:accent3>
        <a:srgbClr val="A5A5A5"/>
      </a:accent3>
      <a:accent4>
        <a:srgbClr val="0F5EA8"/>
      </a:accent4>
      <a:accent5>
        <a:srgbClr val="FFAD00"/>
      </a:accent5>
      <a:accent6>
        <a:srgbClr val="70AD47"/>
      </a:accent6>
      <a:hlink>
        <a:srgbClr val="0563C1"/>
      </a:hlink>
      <a:folHlink>
        <a:srgbClr val="954F72"/>
      </a:folHlink>
    </a:clrScheme>
    <a:fontScheme name="OPEN SANS">
      <a:majorFont>
        <a:latin typeface="Open Sans Light"/>
        <a:ea typeface="Arial"/>
        <a:cs typeface="Arial"/>
      </a:majorFont>
      <a:minorFont>
        <a:latin typeface="Open Sans"/>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(4:3)</PresentationFormat>
  <Paragraphs>241</Paragraphs>
  <Slides>48</Slides>
  <Notes>18</Notes>
  <TotalTime>0</TotalTime>
  <HiddenSlides>0</HiddenSlides>
  <MMClips>0</MMClips>
  <ScaleCrop>0</ScaleCrop>
  <HeadingPairs>
    <vt:vector baseType="variant" size="4">
      <vt:variant>
        <vt:lpstr>Theme</vt:lpstr>
      </vt:variant>
      <vt:variant>
        <vt:i4>1</vt:i4>
      </vt:variant>
      <vt:variant>
        <vt:lpstr>Slide Titles</vt:lpstr>
      </vt:variant>
      <vt:variant>
        <vt:i4>48</vt:i4>
      </vt:variant>
    </vt:vector>
  </HeadingPairs>
  <TitlesOfParts>
    <vt:vector baseType="lpstr" size="49">
      <vt:lpstr>Green Gradient</vt:lpstr>
      <vt:lpstr>Slide 1</vt:lpstr>
      <vt:lpstr>Introduction</vt:lpstr>
      <vt:lpstr>Today’s Agenda</vt:lpstr>
      <vt:lpstr>Situation Summary</vt:lpstr>
      <vt:lpstr>Situation Summary </vt:lpstr>
      <vt:lpstr>State Orders</vt:lpstr>
      <vt:lpstr>CARES Act</vt:lpstr>
      <vt:lpstr>Latest Updates</vt:lpstr>
      <vt:lpstr>DOL Guidance on FFCRA Paid Leave</vt:lpstr>
      <vt:lpstr>FFCRA Temporary Non-Enforcement Policy</vt:lpstr>
      <vt:lpstr>Is paid leave available for business closures or furloughs? </vt:lpstr>
      <vt:lpstr>FFCRA Poster Rules</vt:lpstr>
      <vt:lpstr>IRS Guidance on Tax Credits</vt:lpstr>
      <vt:lpstr>Tax Credit Details </vt:lpstr>
      <vt:lpstr>Tax Credit Examples</vt:lpstr>
      <vt:lpstr>IRS Delay on Tax Deadlines</vt:lpstr>
      <vt:lpstr>Common Employer Questions</vt:lpstr>
      <vt:lpstr>Can we require employees to stay home from work after travel?</vt:lpstr>
      <vt:lpstr>What do we do if an employee is diagnosed with COVID-19?</vt:lpstr>
      <vt:lpstr>Which employers have to provide paid leave? </vt:lpstr>
      <vt:lpstr>What paid leave is required under the FFCRA? </vt:lpstr>
      <vt:lpstr>What paid leave is required under the FFCRA? </vt:lpstr>
      <vt:lpstr>What paid leave is required under the FFCRA? </vt:lpstr>
      <vt:lpstr>What if we provide paid leave before April 1 or pay more than required? </vt:lpstr>
      <vt:lpstr>How do you determine whether an employer has fewer than 500 EEs?</vt:lpstr>
      <vt:lpstr>Commonly Owned Companies</vt:lpstr>
      <vt:lpstr>FLSA Joint Employer Test </vt:lpstr>
      <vt:lpstr>FMLA Integrated Employer Test</vt:lpstr>
      <vt:lpstr>Will there be a law that helps employers with more than 500 EEs?</vt:lpstr>
      <vt:lpstr>How do small employers get an exemption from paid leave rules? </vt:lpstr>
      <vt:lpstr>What are exempt medical providers/emergency responders? </vt:lpstr>
      <vt:lpstr>Do paid sick leave rules apply to part-time employees? </vt:lpstr>
      <vt:lpstr>What records must an employer keep?</vt:lpstr>
      <vt:lpstr>What documentation can an employer require? </vt:lpstr>
      <vt:lpstr>Is the paid leave in addition to an employer’s existing leave policy?</vt:lpstr>
      <vt:lpstr>How do the leave laws work together? </vt:lpstr>
      <vt:lpstr>Can paid leave be taken intermittently? </vt:lpstr>
      <vt:lpstr>Must health coverage be maintained during paid leave? </vt:lpstr>
      <vt:lpstr>What if an employee has already used their FMLA leave for the year? </vt:lpstr>
      <vt:lpstr>What is the age limit for caring for a child (school/daycare closure)? </vt:lpstr>
      <vt:lpstr>What if an employer does not provide paid sick leave? </vt:lpstr>
      <vt:lpstr>What is included in coverage for COVID-19 testing? </vt:lpstr>
      <vt:lpstr>How does waiving copays and cost-sharing affect HSA eligibility? </vt:lpstr>
      <vt:lpstr>What happens to health coverage for laid-off employees? </vt:lpstr>
      <vt:lpstr>How is the look-back measurement method affected by leave or layoff?</vt:lpstr>
      <vt:lpstr>How can employers comply with WARN Act rules? </vt:lpstr>
      <vt:lpstr>Questions? </vt:lpstr>
      <vt:lpstr>Thank You!</vt:lpstr>
    </vt:vector>
  </TitlesOfParts>
  <LinksUpToDate>0</LinksUpToDate>
  <SharedDoc>0</SharedDoc>
  <HyperlinksChanged>0</HyperlinksChanged>
  <Application>Aspose.Slides for .NET</Application>
  <AppVersion>18.0500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2020-02-10T20:23:24Z</dcterms:created>
  <dcterms:modified xsi:type="dcterms:W3CDTF">2020-04-08T16:29:17Z</dcterms:modified>
</cp:coreProperties>
</file>